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71" r:id="rId2"/>
    <p:sldId id="341" r:id="rId3"/>
    <p:sldId id="354" r:id="rId4"/>
    <p:sldId id="316" r:id="rId5"/>
    <p:sldId id="329" r:id="rId6"/>
    <p:sldId id="306" r:id="rId7"/>
    <p:sldId id="333" r:id="rId8"/>
    <p:sldId id="340" r:id="rId9"/>
    <p:sldId id="332" r:id="rId10"/>
    <p:sldId id="335" r:id="rId11"/>
    <p:sldId id="336" r:id="rId12"/>
    <p:sldId id="337" r:id="rId13"/>
    <p:sldId id="342" r:id="rId14"/>
    <p:sldId id="346" r:id="rId15"/>
    <p:sldId id="347" r:id="rId16"/>
    <p:sldId id="348" r:id="rId17"/>
    <p:sldId id="349" r:id="rId18"/>
    <p:sldId id="355" r:id="rId19"/>
    <p:sldId id="356" r:id="rId20"/>
    <p:sldId id="357" r:id="rId21"/>
    <p:sldId id="343" r:id="rId22"/>
    <p:sldId id="344" r:id="rId23"/>
    <p:sldId id="345" r:id="rId24"/>
    <p:sldId id="350" r:id="rId25"/>
    <p:sldId id="351" r:id="rId26"/>
    <p:sldId id="352" r:id="rId27"/>
    <p:sldId id="353" r:id="rId28"/>
    <p:sldId id="331" r:id="rId29"/>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47">
          <p15:clr>
            <a:srgbClr val="A4A3A4"/>
          </p15:clr>
        </p15:guide>
        <p15:guide id="2" orient="horz" pos="4119">
          <p15:clr>
            <a:srgbClr val="A4A3A4"/>
          </p15:clr>
        </p15:guide>
        <p15:guide id="3" orient="horz" pos="1696">
          <p15:clr>
            <a:srgbClr val="A4A3A4"/>
          </p15:clr>
        </p15:guide>
        <p15:guide id="4" orient="horz" pos="2246">
          <p15:clr>
            <a:srgbClr val="A4A3A4"/>
          </p15:clr>
        </p15:guide>
        <p15:guide id="5" pos="462">
          <p15:clr>
            <a:srgbClr val="A4A3A4"/>
          </p15:clr>
        </p15:guide>
        <p15:guide id="6" pos="5545">
          <p15:clr>
            <a:srgbClr val="A4A3A4"/>
          </p15:clr>
        </p15:guide>
        <p15:guide id="7" pos="1914">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401"/>
    <a:srgbClr val="FF3300"/>
    <a:srgbClr val="165788"/>
    <a:srgbClr val="8B8D8E"/>
    <a:srgbClr val="A76F3E"/>
    <a:srgbClr val="7D9AAA"/>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5" autoAdjust="0"/>
    <p:restoredTop sz="94672" autoAdjust="0"/>
  </p:normalViewPr>
  <p:slideViewPr>
    <p:cSldViewPr snapToGrid="0" showGuides="1">
      <p:cViewPr varScale="1">
        <p:scale>
          <a:sx n="113" d="100"/>
          <a:sy n="113" d="100"/>
        </p:scale>
        <p:origin x="-1584" y="-114"/>
      </p:cViewPr>
      <p:guideLst>
        <p:guide orient="horz" pos="247"/>
        <p:guide orient="horz" pos="4119"/>
        <p:guide orient="horz" pos="1696"/>
        <p:guide orient="horz" pos="2246"/>
        <p:guide pos="462"/>
        <p:guide pos="5545"/>
        <p:guide pos="1914"/>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0" hangingPunct="0">
              <a:defRPr sz="1200"/>
            </a:lvl1pPr>
          </a:lstStyle>
          <a:p>
            <a:pPr>
              <a:defRPr/>
            </a:pPr>
            <a:endParaRPr lang="en-US" dirty="0"/>
          </a:p>
        </p:txBody>
      </p:sp>
      <p:sp>
        <p:nvSpPr>
          <p:cNvPr id="19459" name="Rectangle 3"/>
          <p:cNvSpPr>
            <a:spLocks noGrp="1" noChangeArrowheads="1"/>
          </p:cNvSpPr>
          <p:nvPr>
            <p:ph type="dt" sz="quarter" idx="1"/>
          </p:nvPr>
        </p:nvSpPr>
        <p:spPr bwMode="auto">
          <a:xfrm>
            <a:off x="3970938"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0" hangingPunct="0">
              <a:defRPr sz="1200"/>
            </a:lvl1pPr>
          </a:lstStyle>
          <a:p>
            <a:pPr>
              <a:defRPr/>
            </a:pPr>
            <a:endParaRPr lang="en-US" dirty="0"/>
          </a:p>
        </p:txBody>
      </p:sp>
      <p:sp>
        <p:nvSpPr>
          <p:cNvPr id="19460" name="Rectangle 4"/>
          <p:cNvSpPr>
            <a:spLocks noGrp="1" noChangeArrowheads="1"/>
          </p:cNvSpPr>
          <p:nvPr>
            <p:ph type="ftr" sz="quarter" idx="2"/>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0" hangingPunct="0">
              <a:defRPr sz="1200"/>
            </a:lvl1pPr>
          </a:lstStyle>
          <a:p>
            <a:pPr>
              <a:defRPr/>
            </a:pPr>
            <a:endParaRPr lang="en-US" dirty="0"/>
          </a:p>
        </p:txBody>
      </p:sp>
      <p:sp>
        <p:nvSpPr>
          <p:cNvPr id="19461" name="Rectangle 5"/>
          <p:cNvSpPr>
            <a:spLocks noGrp="1" noChangeArrowheads="1"/>
          </p:cNvSpPr>
          <p:nvPr>
            <p:ph type="sldNum" sz="quarter" idx="3"/>
          </p:nvPr>
        </p:nvSpPr>
        <p:spPr bwMode="auto">
          <a:xfrm>
            <a:off x="3970938"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0" hangingPunct="0">
              <a:defRPr sz="1200"/>
            </a:lvl1pPr>
          </a:lstStyle>
          <a:p>
            <a:pPr>
              <a:defRPr/>
            </a:pPr>
            <a:fld id="{4BED9F0E-37B1-4FA2-828C-817A19CC8342}" type="slidenum">
              <a:rPr lang="en-US"/>
              <a:pPr>
                <a:defRPr/>
              </a:pPr>
              <a:t>‹#›</a:t>
            </a:fld>
            <a:endParaRPr lang="en-US" dirty="0"/>
          </a:p>
        </p:txBody>
      </p:sp>
    </p:spTree>
    <p:extLst>
      <p:ext uri="{BB962C8B-B14F-4D97-AF65-F5344CB8AC3E}">
        <p14:creationId xmlns:p14="http://schemas.microsoft.com/office/powerpoint/2010/main" val="23761823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eaLnBrk="0" hangingPunct="0">
              <a:defRPr sz="1200"/>
            </a:lvl1pPr>
          </a:lstStyle>
          <a:p>
            <a:pPr>
              <a:defRPr/>
            </a:pPr>
            <a:endParaRPr lang="en-US" dirty="0"/>
          </a:p>
        </p:txBody>
      </p:sp>
      <p:sp>
        <p:nvSpPr>
          <p:cNvPr id="17411" name="Rectangle 3"/>
          <p:cNvSpPr>
            <a:spLocks noGrp="1" noChangeArrowheads="1"/>
          </p:cNvSpPr>
          <p:nvPr>
            <p:ph type="dt" idx="1"/>
          </p:nvPr>
        </p:nvSpPr>
        <p:spPr bwMode="auto">
          <a:xfrm>
            <a:off x="3970938"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eaLnBrk="0" hangingPunct="0">
              <a:defRPr sz="1200"/>
            </a:lvl1pPr>
          </a:lstStyle>
          <a:p>
            <a:pPr>
              <a:defRPr/>
            </a:pPr>
            <a:endParaRPr lang="en-US" dirty="0"/>
          </a:p>
        </p:txBody>
      </p:sp>
      <p:sp>
        <p:nvSpPr>
          <p:cNvPr id="614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413"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14" name="Rectangle 6"/>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eaLnBrk="0" hangingPunct="0">
              <a:defRPr sz="1200"/>
            </a:lvl1pPr>
          </a:lstStyle>
          <a:p>
            <a:pPr>
              <a:defRPr/>
            </a:pPr>
            <a:endParaRPr lang="en-US" dirty="0"/>
          </a:p>
        </p:txBody>
      </p:sp>
      <p:sp>
        <p:nvSpPr>
          <p:cNvPr id="17415" name="Rectangle 7"/>
          <p:cNvSpPr>
            <a:spLocks noGrp="1" noChangeArrowheads="1"/>
          </p:cNvSpPr>
          <p:nvPr>
            <p:ph type="sldNum" sz="quarter" idx="5"/>
          </p:nvPr>
        </p:nvSpPr>
        <p:spPr bwMode="auto">
          <a:xfrm>
            <a:off x="3970938"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eaLnBrk="0" hangingPunct="0">
              <a:defRPr sz="1200"/>
            </a:lvl1pPr>
          </a:lstStyle>
          <a:p>
            <a:pPr>
              <a:defRPr/>
            </a:pPr>
            <a:fld id="{21A2F18E-A40C-4E37-A909-7BBA7330ECFA}" type="slidenum">
              <a:rPr lang="en-US"/>
              <a:pPr>
                <a:defRPr/>
              </a:pPr>
              <a:t>‹#›</a:t>
            </a:fld>
            <a:endParaRPr lang="en-US" dirty="0"/>
          </a:p>
        </p:txBody>
      </p:sp>
    </p:spTree>
    <p:extLst>
      <p:ext uri="{BB962C8B-B14F-4D97-AF65-F5344CB8AC3E}">
        <p14:creationId xmlns:p14="http://schemas.microsoft.com/office/powerpoint/2010/main" val="14987479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Rectangle 7"/>
          <p:cNvSpPr>
            <a:spLocks noChangeArrowheads="1"/>
          </p:cNvSpPr>
          <p:nvPr/>
        </p:nvSpPr>
        <p:spPr bwMode="auto">
          <a:xfrm>
            <a:off x="3136308" y="393983"/>
            <a:ext cx="6007692" cy="2297942"/>
          </a:xfrm>
          <a:prstGeom prst="rect">
            <a:avLst/>
          </a:prstGeom>
          <a:solidFill>
            <a:srgbClr val="16578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dirty="0"/>
          </a:p>
        </p:txBody>
      </p:sp>
      <p:pic>
        <p:nvPicPr>
          <p:cNvPr id="8" name="Picture 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1677" y="5961974"/>
            <a:ext cx="2481011" cy="278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1"/>
          <p:cNvSpPr>
            <a:spLocks noChangeArrowheads="1"/>
          </p:cNvSpPr>
          <p:nvPr/>
        </p:nvSpPr>
        <p:spPr bwMode="auto">
          <a:xfrm>
            <a:off x="5539666" y="6375861"/>
            <a:ext cx="3263022" cy="230832"/>
          </a:xfrm>
          <a:prstGeom prst="rect">
            <a:avLst/>
          </a:prstGeom>
          <a:solidFill>
            <a:schemeClr val="bg1"/>
          </a:solidFill>
          <a:ln>
            <a:noFill/>
          </a:ln>
          <a:effectLst/>
          <a:extLst/>
        </p:spPr>
        <p:txBody>
          <a:bodyPr wrap="square" lIns="0" rIns="0">
            <a:spAutoFit/>
          </a:bodyPr>
          <a:lstStyle/>
          <a:p>
            <a:pPr algn="r" eaLnBrk="0" hangingPunct="0"/>
            <a:r>
              <a:rPr lang="en-US" sz="900" b="1" dirty="0" smtClean="0">
                <a:solidFill>
                  <a:srgbClr val="165788"/>
                </a:solidFill>
                <a:latin typeface="Arial" charset="0"/>
              </a:rPr>
              <a:t>www.mcguirewoods.com</a:t>
            </a:r>
            <a:endParaRPr lang="en-US" sz="900" b="1" dirty="0">
              <a:solidFill>
                <a:srgbClr val="165788"/>
              </a:solidFill>
              <a:latin typeface="Arial" charset="0"/>
            </a:endParaRPr>
          </a:p>
        </p:txBody>
      </p:sp>
      <p:sp>
        <p:nvSpPr>
          <p:cNvPr id="14" name="Rectangle 2"/>
          <p:cNvSpPr>
            <a:spLocks noGrp="1" noChangeArrowheads="1"/>
          </p:cNvSpPr>
          <p:nvPr>
            <p:ph type="ctrTitle"/>
          </p:nvPr>
        </p:nvSpPr>
        <p:spPr>
          <a:xfrm>
            <a:off x="733425" y="2948299"/>
            <a:ext cx="7702031" cy="794760"/>
          </a:xfrm>
        </p:spPr>
        <p:txBody>
          <a:bodyPr lIns="0" anchor="t" anchorCtr="0">
            <a:normAutofit/>
          </a:bodyPr>
          <a:lstStyle>
            <a:lvl1pPr algn="l">
              <a:defRPr sz="2800" b="1">
                <a:solidFill>
                  <a:srgbClr val="165788"/>
                </a:solidFill>
                <a:latin typeface="Arial" pitchFamily="34" charset="0"/>
                <a:cs typeface="Arial" pitchFamily="34" charset="0"/>
              </a:defRPr>
            </a:lvl1pPr>
          </a:lstStyle>
          <a:p>
            <a:pPr lvl="0"/>
            <a:r>
              <a:rPr lang="en-US" noProof="0" smtClean="0"/>
              <a:t>Click to edit Master title style</a:t>
            </a:r>
            <a:endParaRPr lang="en-US" noProof="0" dirty="0" smtClean="0"/>
          </a:p>
        </p:txBody>
      </p:sp>
      <p:sp>
        <p:nvSpPr>
          <p:cNvPr id="15" name="Rectangle 3"/>
          <p:cNvSpPr>
            <a:spLocks noGrp="1" noChangeArrowheads="1"/>
          </p:cNvSpPr>
          <p:nvPr>
            <p:ph type="subTitle" idx="1"/>
          </p:nvPr>
        </p:nvSpPr>
        <p:spPr bwMode="auto">
          <a:xfrm>
            <a:off x="732208" y="4062100"/>
            <a:ext cx="7676854" cy="475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lstStyle>
            <a:lvl1pPr marL="0" indent="0">
              <a:buFontTx/>
              <a:buNone/>
              <a:defRPr sz="1600">
                <a:latin typeface="Times New Roman" pitchFamily="18" charset="0"/>
                <a:cs typeface="Times New Roman" pitchFamily="18" charset="0"/>
              </a:defRPr>
            </a:lvl1pPr>
          </a:lstStyle>
          <a:p>
            <a:pPr lvl="0"/>
            <a:r>
              <a:rPr lang="en-US" noProof="0" smtClean="0"/>
              <a:t>Click to edit Master subtitle style</a:t>
            </a:r>
            <a:endParaRPr lang="en-US" noProof="0" dirty="0" smtClean="0"/>
          </a:p>
        </p:txBody>
      </p:sp>
      <p:sp>
        <p:nvSpPr>
          <p:cNvPr id="16" name="Rectangle 7"/>
          <p:cNvSpPr>
            <a:spLocks noChangeArrowheads="1"/>
          </p:cNvSpPr>
          <p:nvPr userDrawn="1"/>
        </p:nvSpPr>
        <p:spPr bwMode="auto">
          <a:xfrm>
            <a:off x="0" y="393983"/>
            <a:ext cx="632389" cy="2297942"/>
          </a:xfrm>
          <a:prstGeom prst="rect">
            <a:avLst/>
          </a:prstGeom>
          <a:solidFill>
            <a:srgbClr val="16578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dirty="0"/>
          </a:p>
        </p:txBody>
      </p:sp>
      <p:cxnSp>
        <p:nvCxnSpPr>
          <p:cNvPr id="11" name="Straight Connector 10"/>
          <p:cNvCxnSpPr/>
          <p:nvPr userDrawn="1"/>
        </p:nvCxnSpPr>
        <p:spPr bwMode="auto">
          <a:xfrm>
            <a:off x="0" y="6500157"/>
            <a:ext cx="7315200" cy="0"/>
          </a:xfrm>
          <a:prstGeom prst="line">
            <a:avLst/>
          </a:prstGeom>
          <a:solidFill>
            <a:schemeClr val="accent1"/>
          </a:solidFill>
          <a:ln w="57150" cap="flat" cmpd="sng" algn="ctr">
            <a:solidFill>
              <a:srgbClr val="165788"/>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p:cNvCxnSpPr/>
          <p:nvPr userDrawn="1"/>
        </p:nvCxnSpPr>
        <p:spPr bwMode="auto">
          <a:xfrm>
            <a:off x="8904718" y="6500157"/>
            <a:ext cx="239281" cy="0"/>
          </a:xfrm>
          <a:prstGeom prst="line">
            <a:avLst/>
          </a:prstGeom>
          <a:solidFill>
            <a:schemeClr val="accent1"/>
          </a:solidFill>
          <a:ln w="57150" cap="flat" cmpd="sng" algn="ctr">
            <a:solidFill>
              <a:srgbClr val="165788"/>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8813638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3425" y="822326"/>
            <a:ext cx="7724775" cy="544836"/>
          </a:xfrm>
        </p:spPr>
        <p:txBody>
          <a:bodyPr anchor="t" anchorCtr="0"/>
          <a:lstStyle>
            <a:lvl1pPr algn="l">
              <a:defRPr sz="2800">
                <a:solidFill>
                  <a:srgbClr val="165788"/>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33425" y="2047875"/>
            <a:ext cx="7724775" cy="3971925"/>
          </a:xfrm>
        </p:spPr>
        <p:txBody>
          <a:bodyPr/>
          <a:lstStyle>
            <a:lvl1pPr>
              <a:defRPr sz="2200"/>
            </a:lvl1pPr>
            <a:lvl2pPr>
              <a:defRPr sz="2000"/>
            </a:lvl2pPr>
            <a:lvl3pPr marL="1143000" indent="-228600">
              <a:buFont typeface="Times New Roman" pitchFamily="18" charset="0"/>
              <a:buChar char="–"/>
              <a:defRPr sz="1800"/>
            </a:lvl3pPr>
            <a:lvl4pPr marL="1600200" indent="-228600">
              <a:buFont typeface="Wingdings" pitchFamily="2" charset="2"/>
              <a:buChar char="§"/>
              <a:defRPr sz="16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150472612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Rectangle 1"/>
          <p:cNvSpPr/>
          <p:nvPr userDrawn="1"/>
        </p:nvSpPr>
        <p:spPr bwMode="auto">
          <a:xfrm>
            <a:off x="0" y="0"/>
            <a:ext cx="9144000" cy="2503918"/>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p:txBody>
      </p:sp>
      <p:sp>
        <p:nvSpPr>
          <p:cNvPr id="6" name="Rectangle 7"/>
          <p:cNvSpPr>
            <a:spLocks noChangeArrowheads="1"/>
          </p:cNvSpPr>
          <p:nvPr userDrawn="1"/>
        </p:nvSpPr>
        <p:spPr bwMode="auto">
          <a:xfrm>
            <a:off x="0" y="0"/>
            <a:ext cx="9144000" cy="2420180"/>
          </a:xfrm>
          <a:prstGeom prst="rect">
            <a:avLst/>
          </a:prstGeom>
          <a:solidFill>
            <a:srgbClr val="16578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dirty="0"/>
          </a:p>
        </p:txBody>
      </p:sp>
      <p:sp>
        <p:nvSpPr>
          <p:cNvPr id="9" name="Rectangle 2"/>
          <p:cNvSpPr>
            <a:spLocks noGrp="1" noChangeArrowheads="1"/>
          </p:cNvSpPr>
          <p:nvPr>
            <p:ph type="ctrTitle"/>
          </p:nvPr>
        </p:nvSpPr>
        <p:spPr>
          <a:xfrm>
            <a:off x="733425" y="2676554"/>
            <a:ext cx="7702031" cy="794760"/>
          </a:xfrm>
        </p:spPr>
        <p:txBody>
          <a:bodyPr lIns="0" anchor="t" anchorCtr="0">
            <a:normAutofit/>
          </a:bodyPr>
          <a:lstStyle>
            <a:lvl1pPr algn="l">
              <a:defRPr sz="2800" b="1">
                <a:solidFill>
                  <a:srgbClr val="165788"/>
                </a:solidFill>
                <a:latin typeface="Arial" pitchFamily="34" charset="0"/>
                <a:cs typeface="Arial" pitchFamily="34" charset="0"/>
              </a:defRPr>
            </a:lvl1pPr>
          </a:lstStyle>
          <a:p>
            <a:pPr lvl="0"/>
            <a:r>
              <a:rPr lang="en-US" noProof="0" smtClean="0"/>
              <a:t>Click to edit Master title style</a:t>
            </a:r>
            <a:endParaRPr lang="en-US" noProof="0" dirty="0" smtClean="0"/>
          </a:p>
        </p:txBody>
      </p:sp>
      <p:sp>
        <p:nvSpPr>
          <p:cNvPr id="10" name="Rectangle 3"/>
          <p:cNvSpPr>
            <a:spLocks noGrp="1" noChangeArrowheads="1"/>
          </p:cNvSpPr>
          <p:nvPr>
            <p:ph type="subTitle" idx="1"/>
          </p:nvPr>
        </p:nvSpPr>
        <p:spPr bwMode="auto">
          <a:xfrm>
            <a:off x="732208" y="3790355"/>
            <a:ext cx="7676854" cy="475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lstStyle>
            <a:lvl1pPr marL="0" indent="0">
              <a:buFontTx/>
              <a:buNone/>
              <a:defRPr sz="1600">
                <a:latin typeface="Times New Roman" pitchFamily="18" charset="0"/>
                <a:cs typeface="Times New Roman" pitchFamily="18" charset="0"/>
              </a:defRPr>
            </a:lvl1pPr>
          </a:lstStyle>
          <a:p>
            <a:pPr lvl="0"/>
            <a:r>
              <a:rPr lang="en-US" noProof="0" smtClean="0"/>
              <a:t>Click to edit Master subtitle style</a:t>
            </a:r>
            <a:endParaRPr lang="en-US" noProof="0" dirty="0" smtClean="0"/>
          </a:p>
        </p:txBody>
      </p:sp>
    </p:spTree>
    <p:extLst>
      <p:ext uri="{BB962C8B-B14F-4D97-AF65-F5344CB8AC3E}">
        <p14:creationId xmlns:p14="http://schemas.microsoft.com/office/powerpoint/2010/main" val="257765034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34853" y="822326"/>
            <a:ext cx="7877175" cy="50044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33424" y="2047876"/>
            <a:ext cx="3898397" cy="3708400"/>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sz="half" idx="10"/>
          </p:nvPr>
        </p:nvSpPr>
        <p:spPr>
          <a:xfrm>
            <a:off x="4843298" y="2047875"/>
            <a:ext cx="3975965" cy="3705225"/>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6504835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048688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3"/>
          <p:cNvSpPr>
            <a:spLocks noGrp="1" noChangeArrowheads="1"/>
          </p:cNvSpPr>
          <p:nvPr>
            <p:ph type="body" idx="1"/>
          </p:nvPr>
        </p:nvSpPr>
        <p:spPr bwMode="auto">
          <a:xfrm>
            <a:off x="733424" y="2047875"/>
            <a:ext cx="7724776" cy="397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028" name="Rectangle 26"/>
          <p:cNvSpPr>
            <a:spLocks noGrp="1" noChangeArrowheads="1"/>
          </p:cNvSpPr>
          <p:nvPr>
            <p:ph type="title"/>
          </p:nvPr>
        </p:nvSpPr>
        <p:spPr bwMode="auto">
          <a:xfrm>
            <a:off x="733424" y="822325"/>
            <a:ext cx="7777030" cy="500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US" smtClean="0"/>
              <a:t>Click to edit Master title style</a:t>
            </a:r>
            <a:endParaRPr lang="en-US" dirty="0" smtClean="0"/>
          </a:p>
        </p:txBody>
      </p:sp>
      <p:sp>
        <p:nvSpPr>
          <p:cNvPr id="9" name="Text Box 25"/>
          <p:cNvSpPr txBox="1">
            <a:spLocks noChangeArrowheads="1"/>
          </p:cNvSpPr>
          <p:nvPr/>
        </p:nvSpPr>
        <p:spPr bwMode="auto">
          <a:xfrm>
            <a:off x="6977063" y="6437313"/>
            <a:ext cx="1828800" cy="13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spcBef>
                <a:spcPct val="50000"/>
              </a:spcBef>
              <a:defRPr/>
            </a:pPr>
            <a:r>
              <a:rPr lang="en-US" sz="900" b="1" dirty="0" smtClean="0">
                <a:solidFill>
                  <a:srgbClr val="165788"/>
                </a:solidFill>
                <a:latin typeface="Arial" charset="0"/>
              </a:rPr>
              <a:t>McGuireWoods</a:t>
            </a:r>
            <a:r>
              <a:rPr lang="en-US" sz="900" b="1" dirty="0" smtClean="0">
                <a:solidFill>
                  <a:srgbClr val="165788"/>
                </a:solidFill>
              </a:rPr>
              <a:t> | </a:t>
            </a:r>
            <a:fld id="{3FCCEE33-571D-444D-8C82-78626ACB028F}" type="slidenum">
              <a:rPr lang="en-US" sz="900" b="1" smtClean="0">
                <a:solidFill>
                  <a:srgbClr val="165788"/>
                </a:solidFill>
              </a:rPr>
              <a:pPr algn="r">
                <a:spcBef>
                  <a:spcPct val="50000"/>
                </a:spcBef>
                <a:defRPr/>
              </a:pPr>
              <a:t>‹#›</a:t>
            </a:fld>
            <a:endParaRPr lang="en-US" sz="900" b="1" dirty="0" smtClean="0">
              <a:solidFill>
                <a:srgbClr val="165788"/>
              </a:solidFill>
              <a:latin typeface="Arial" charset="0"/>
            </a:endParaRPr>
          </a:p>
        </p:txBody>
      </p:sp>
      <p:sp>
        <p:nvSpPr>
          <p:cNvPr id="10" name="Text Box 25"/>
          <p:cNvSpPr txBox="1">
            <a:spLocks noChangeArrowheads="1"/>
          </p:cNvSpPr>
          <p:nvPr/>
        </p:nvSpPr>
        <p:spPr bwMode="auto">
          <a:xfrm>
            <a:off x="6994525" y="6583363"/>
            <a:ext cx="1828800" cy="12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r" eaLnBrk="0" hangingPunct="0">
              <a:spcBef>
                <a:spcPct val="50000"/>
              </a:spcBef>
              <a:defRPr/>
            </a:pPr>
            <a:r>
              <a:rPr lang="en-US" sz="800" spc="50" dirty="0">
                <a:latin typeface="+mj-lt"/>
              </a:rPr>
              <a:t>CONFIDENTIAL</a:t>
            </a:r>
          </a:p>
        </p:txBody>
      </p:sp>
      <p:sp>
        <p:nvSpPr>
          <p:cNvPr id="8" name="Rectangle 24"/>
          <p:cNvSpPr>
            <a:spLocks noChangeArrowheads="1"/>
          </p:cNvSpPr>
          <p:nvPr/>
        </p:nvSpPr>
        <p:spPr bwMode="auto">
          <a:xfrm>
            <a:off x="0" y="1"/>
            <a:ext cx="9143999" cy="411162"/>
          </a:xfrm>
          <a:prstGeom prst="rect">
            <a:avLst/>
          </a:prstGeom>
          <a:solidFill>
            <a:srgbClr val="16578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en-US" dirty="0"/>
          </a:p>
        </p:txBody>
      </p:sp>
      <p:cxnSp>
        <p:nvCxnSpPr>
          <p:cNvPr id="11" name="Straight Connector 10"/>
          <p:cNvCxnSpPr/>
          <p:nvPr/>
        </p:nvCxnSpPr>
        <p:spPr bwMode="auto">
          <a:xfrm>
            <a:off x="0" y="6500157"/>
            <a:ext cx="7670307" cy="0"/>
          </a:xfrm>
          <a:prstGeom prst="line">
            <a:avLst/>
          </a:prstGeom>
          <a:solidFill>
            <a:schemeClr val="accent1"/>
          </a:solidFill>
          <a:ln w="57150" cap="flat" cmpd="sng" algn="ctr">
            <a:solidFill>
              <a:srgbClr val="165788"/>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p:cNvCxnSpPr/>
          <p:nvPr/>
        </p:nvCxnSpPr>
        <p:spPr bwMode="auto">
          <a:xfrm>
            <a:off x="8904718" y="6500157"/>
            <a:ext cx="239281" cy="0"/>
          </a:xfrm>
          <a:prstGeom prst="line">
            <a:avLst/>
          </a:prstGeom>
          <a:solidFill>
            <a:schemeClr val="accent1"/>
          </a:solidFill>
          <a:ln w="57150" cap="flat" cmpd="sng" algn="ctr">
            <a:solidFill>
              <a:srgbClr val="165788"/>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 bg1="lt1" tx1="dk1" bg2="lt2" tx2="dk2" accent1="accent1" accent2="accent2" accent3="accent3" accent4="accent4" accent5="accent5" accent6="accent6" hlink="hlink" folHlink="folHlink"/>
  <p:sldLayoutIdLst>
    <p:sldLayoutId id="2147483696" r:id="rId1"/>
    <p:sldLayoutId id="2147483692" r:id="rId2"/>
    <p:sldLayoutId id="2147483693" r:id="rId3"/>
    <p:sldLayoutId id="2147483694" r:id="rId4"/>
    <p:sldLayoutId id="2147483695" r:id="rId5"/>
  </p:sldLayoutIdLst>
  <p:timing>
    <p:tnLst>
      <p:par>
        <p:cTn id="1" dur="indefinite" restart="never" nodeType="tmRoot"/>
      </p:par>
    </p:tnLst>
  </p:timing>
  <p:txStyles>
    <p:titleStyle>
      <a:lvl1pPr algn="l" rtl="0" eaLnBrk="1" fontAlgn="base" hangingPunct="1">
        <a:spcBef>
          <a:spcPct val="0"/>
        </a:spcBef>
        <a:spcAft>
          <a:spcPct val="0"/>
        </a:spcAft>
        <a:defRPr sz="2800" b="1">
          <a:solidFill>
            <a:srgbClr val="165788"/>
          </a:solidFill>
          <a:latin typeface="Arial" pitchFamily="34" charset="0"/>
          <a:ea typeface="+mj-ea"/>
          <a:cs typeface="Arial" pitchFamily="34" charset="0"/>
        </a:defRPr>
      </a:lvl1pPr>
      <a:lvl2pPr algn="l" rtl="0" eaLnBrk="1" fontAlgn="base" hangingPunct="1">
        <a:spcBef>
          <a:spcPct val="0"/>
        </a:spcBef>
        <a:spcAft>
          <a:spcPct val="0"/>
        </a:spcAft>
        <a:defRPr sz="2400" b="1">
          <a:solidFill>
            <a:schemeClr val="bg1"/>
          </a:solidFill>
          <a:latin typeface="Arial" charset="0"/>
          <a:cs typeface="Arial" charset="0"/>
        </a:defRPr>
      </a:lvl2pPr>
      <a:lvl3pPr algn="l" rtl="0" eaLnBrk="1" fontAlgn="base" hangingPunct="1">
        <a:spcBef>
          <a:spcPct val="0"/>
        </a:spcBef>
        <a:spcAft>
          <a:spcPct val="0"/>
        </a:spcAft>
        <a:defRPr sz="2400" b="1">
          <a:solidFill>
            <a:schemeClr val="bg1"/>
          </a:solidFill>
          <a:latin typeface="Arial" charset="0"/>
          <a:cs typeface="Arial" charset="0"/>
        </a:defRPr>
      </a:lvl3pPr>
      <a:lvl4pPr algn="l" rtl="0" eaLnBrk="1" fontAlgn="base" hangingPunct="1">
        <a:spcBef>
          <a:spcPct val="0"/>
        </a:spcBef>
        <a:spcAft>
          <a:spcPct val="0"/>
        </a:spcAft>
        <a:defRPr sz="2400" b="1">
          <a:solidFill>
            <a:schemeClr val="bg1"/>
          </a:solidFill>
          <a:latin typeface="Arial" charset="0"/>
          <a:cs typeface="Arial" charset="0"/>
        </a:defRPr>
      </a:lvl4pPr>
      <a:lvl5pPr algn="l" rtl="0" eaLnBrk="1" fontAlgn="base" hangingPunct="1">
        <a:spcBef>
          <a:spcPct val="0"/>
        </a:spcBef>
        <a:spcAft>
          <a:spcPct val="0"/>
        </a:spcAft>
        <a:defRPr sz="2400" b="1">
          <a:solidFill>
            <a:schemeClr val="bg1"/>
          </a:solidFill>
          <a:latin typeface="Arial" charset="0"/>
          <a:cs typeface="Arial" charset="0"/>
        </a:defRPr>
      </a:lvl5pPr>
      <a:lvl6pPr marL="457200" algn="l" rtl="0" eaLnBrk="1" fontAlgn="base" hangingPunct="1">
        <a:spcBef>
          <a:spcPct val="0"/>
        </a:spcBef>
        <a:spcAft>
          <a:spcPct val="0"/>
        </a:spcAft>
        <a:defRPr sz="2800">
          <a:solidFill>
            <a:schemeClr val="bg1"/>
          </a:solidFill>
          <a:latin typeface="Optima" pitchFamily="34" charset="0"/>
        </a:defRPr>
      </a:lvl6pPr>
      <a:lvl7pPr marL="914400" algn="l" rtl="0" eaLnBrk="1" fontAlgn="base" hangingPunct="1">
        <a:spcBef>
          <a:spcPct val="0"/>
        </a:spcBef>
        <a:spcAft>
          <a:spcPct val="0"/>
        </a:spcAft>
        <a:defRPr sz="2800">
          <a:solidFill>
            <a:schemeClr val="bg1"/>
          </a:solidFill>
          <a:latin typeface="Optima" pitchFamily="34" charset="0"/>
        </a:defRPr>
      </a:lvl7pPr>
      <a:lvl8pPr marL="1371600" algn="l" rtl="0" eaLnBrk="1" fontAlgn="base" hangingPunct="1">
        <a:spcBef>
          <a:spcPct val="0"/>
        </a:spcBef>
        <a:spcAft>
          <a:spcPct val="0"/>
        </a:spcAft>
        <a:defRPr sz="2800">
          <a:solidFill>
            <a:schemeClr val="bg1"/>
          </a:solidFill>
          <a:latin typeface="Optima" pitchFamily="34" charset="0"/>
        </a:defRPr>
      </a:lvl8pPr>
      <a:lvl9pPr marL="1828800" algn="l" rtl="0" eaLnBrk="1" fontAlgn="base" hangingPunct="1">
        <a:spcBef>
          <a:spcPct val="0"/>
        </a:spcBef>
        <a:spcAft>
          <a:spcPct val="0"/>
        </a:spcAft>
        <a:defRPr sz="2800">
          <a:solidFill>
            <a:schemeClr val="bg1"/>
          </a:solidFill>
          <a:latin typeface="Optima" pitchFamily="34" charset="0"/>
        </a:defRPr>
      </a:lvl9pPr>
    </p:titleStyle>
    <p:bodyStyle>
      <a:lvl1pPr marL="342900" indent="-342900" algn="l" rtl="0" eaLnBrk="1" fontAlgn="base" hangingPunct="1">
        <a:spcBef>
          <a:spcPct val="20000"/>
        </a:spcBef>
        <a:spcAft>
          <a:spcPct val="0"/>
        </a:spcAft>
        <a:buFont typeface="Wingdings" pitchFamily="2" charset="2"/>
        <a:buChar char="§"/>
        <a:defRPr sz="2200">
          <a:solidFill>
            <a:schemeClr val="tx1"/>
          </a:solidFill>
          <a:latin typeface="Times New Roman" pitchFamily="18" charset="0"/>
          <a:ea typeface="+mn-ea"/>
          <a:cs typeface="Times New Roman" pitchFamily="18" charset="0"/>
        </a:defRPr>
      </a:lvl1pPr>
      <a:lvl2pPr marL="742950" indent="-285750" algn="l" rtl="0" eaLnBrk="1" fontAlgn="base" hangingPunct="1">
        <a:spcBef>
          <a:spcPct val="20000"/>
        </a:spcBef>
        <a:spcAft>
          <a:spcPct val="0"/>
        </a:spcAft>
        <a:buSzPct val="100000"/>
        <a:buFont typeface="Arial" pitchFamily="34" charset="0"/>
        <a:buChar char="•"/>
        <a:defRPr sz="2000">
          <a:solidFill>
            <a:schemeClr val="tx1"/>
          </a:solidFill>
          <a:latin typeface="Times New Roman" pitchFamily="18" charset="0"/>
          <a:cs typeface="Times New Roman" pitchFamily="18" charset="0"/>
        </a:defRPr>
      </a:lvl2pPr>
      <a:lvl3pPr marL="1143000" indent="-228600" algn="l" rtl="0" eaLnBrk="1" fontAlgn="base" hangingPunct="1">
        <a:spcBef>
          <a:spcPct val="20000"/>
        </a:spcBef>
        <a:spcAft>
          <a:spcPct val="0"/>
        </a:spcAft>
        <a:buSzPct val="90000"/>
        <a:buFont typeface="Times New Roman" pitchFamily="18" charset="0"/>
        <a:buChar char="–"/>
        <a:defRPr>
          <a:solidFill>
            <a:schemeClr val="tx1"/>
          </a:solidFill>
          <a:latin typeface="Times New Roman" pitchFamily="18" charset="0"/>
          <a:cs typeface="Times New Roman" pitchFamily="18"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Times New Roman" pitchFamily="18" charset="0"/>
          <a:cs typeface="Times New Roman" pitchFamily="18" charset="0"/>
        </a:defRPr>
      </a:lvl4pPr>
      <a:lvl5pPr marL="2057400" indent="-228600" algn="l" rtl="0" eaLnBrk="1" fontAlgn="base" hangingPunct="1">
        <a:spcBef>
          <a:spcPct val="20000"/>
        </a:spcBef>
        <a:spcAft>
          <a:spcPct val="0"/>
        </a:spcAft>
        <a:buChar char="»"/>
        <a:defRPr sz="2000">
          <a:solidFill>
            <a:schemeClr val="tx1"/>
          </a:solidFill>
          <a:latin typeface="Times New Roman" pitchFamily="18" charset="0"/>
          <a:cs typeface="Times New Roman" pitchFamily="18" charset="0"/>
        </a:defRPr>
      </a:lvl5pPr>
      <a:lvl6pPr marL="2514600" indent="-228600" algn="l" rtl="0" eaLnBrk="1" fontAlgn="base" hangingPunct="1">
        <a:spcBef>
          <a:spcPct val="20000"/>
        </a:spcBef>
        <a:spcAft>
          <a:spcPct val="0"/>
        </a:spcAft>
        <a:buChar char="»"/>
        <a:defRPr sz="2000">
          <a:solidFill>
            <a:schemeClr val="tx1"/>
          </a:solidFill>
          <a:latin typeface="Times New Roman" pitchFamily="18" charset="0"/>
        </a:defRPr>
      </a:lvl6pPr>
      <a:lvl7pPr marL="2971800" indent="-228600" algn="l" rtl="0" eaLnBrk="1" fontAlgn="base" hangingPunct="1">
        <a:spcBef>
          <a:spcPct val="20000"/>
        </a:spcBef>
        <a:spcAft>
          <a:spcPct val="0"/>
        </a:spcAft>
        <a:buChar char="»"/>
        <a:defRPr sz="2000">
          <a:solidFill>
            <a:schemeClr val="tx1"/>
          </a:solidFill>
          <a:latin typeface="Times New Roman" pitchFamily="18" charset="0"/>
        </a:defRPr>
      </a:lvl7pPr>
      <a:lvl8pPr marL="3429000" indent="-228600" algn="l" rtl="0" eaLnBrk="1" fontAlgn="base" hangingPunct="1">
        <a:spcBef>
          <a:spcPct val="20000"/>
        </a:spcBef>
        <a:spcAft>
          <a:spcPct val="0"/>
        </a:spcAft>
        <a:buChar char="»"/>
        <a:defRPr sz="2000">
          <a:solidFill>
            <a:schemeClr val="tx1"/>
          </a:solidFill>
          <a:latin typeface="Times New Roman" pitchFamily="18" charset="0"/>
        </a:defRPr>
      </a:lvl8pPr>
      <a:lvl9pPr marL="3886200" indent="-228600" algn="l" rtl="0" eaLnBrk="1" fontAlgn="base" hangingPunct="1">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rsullivan@mcguirewoods.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hyperlink" Target="https://video-cdn.buzzfeed.com/45288/mp4_1920X1080/1501249506" TargetMode="Externa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Title 3"/>
          <p:cNvSpPr>
            <a:spLocks noGrp="1"/>
          </p:cNvSpPr>
          <p:nvPr>
            <p:ph type="ctrTitle"/>
          </p:nvPr>
        </p:nvSpPr>
        <p:spPr>
          <a:xfrm>
            <a:off x="351691" y="2914115"/>
            <a:ext cx="8203223" cy="794760"/>
          </a:xfrm>
        </p:spPr>
        <p:txBody>
          <a:bodyPr>
            <a:normAutofit fontScale="90000"/>
          </a:bodyPr>
          <a:lstStyle/>
          <a:p>
            <a:pPr algn="ctr"/>
            <a:r>
              <a:rPr lang="en-US" dirty="0" smtClean="0">
                <a:latin typeface="Arial" charset="0"/>
                <a:cs typeface="Arial" charset="0"/>
              </a:rPr>
              <a:t>Washington at Work: The Impact of Tax and Healthcare Reform on Law Firms</a:t>
            </a:r>
          </a:p>
        </p:txBody>
      </p:sp>
      <p:sp>
        <p:nvSpPr>
          <p:cNvPr id="3075" name="Rectangle 11"/>
          <p:cNvSpPr>
            <a:spLocks noGrp="1" noChangeArrowheads="1"/>
          </p:cNvSpPr>
          <p:nvPr>
            <p:ph type="subTitle" idx="1"/>
          </p:nvPr>
        </p:nvSpPr>
        <p:spPr>
          <a:xfrm>
            <a:off x="732207" y="3914745"/>
            <a:ext cx="7676854" cy="1773878"/>
          </a:xfrm>
        </p:spPr>
        <p:txBody>
          <a:bodyPr/>
          <a:lstStyle/>
          <a:p>
            <a:pPr eaLnBrk="1" hangingPunct="1"/>
            <a:r>
              <a:rPr lang="en-US" sz="1800" b="1" dirty="0" smtClean="0">
                <a:cs typeface="Arial" charset="0"/>
              </a:rPr>
              <a:t>Presented by:</a:t>
            </a:r>
          </a:p>
          <a:p>
            <a:pPr eaLnBrk="1" hangingPunct="1"/>
            <a:r>
              <a:rPr lang="en-US" sz="1800" b="1" dirty="0" smtClean="0">
                <a:cs typeface="Arial" charset="0"/>
              </a:rPr>
              <a:t> </a:t>
            </a:r>
          </a:p>
          <a:p>
            <a:pPr eaLnBrk="1" hangingPunct="1"/>
            <a:r>
              <a:rPr lang="en-US" b="1" dirty="0" smtClean="0">
                <a:cs typeface="Arial" charset="0"/>
              </a:rPr>
              <a:t>Russ Sullivan, Partner</a:t>
            </a:r>
          </a:p>
          <a:p>
            <a:pPr eaLnBrk="1" hangingPunct="1"/>
            <a:r>
              <a:rPr lang="en-US" b="1" dirty="0" err="1" smtClean="0">
                <a:cs typeface="Arial" charset="0"/>
              </a:rPr>
              <a:t>McGuireWoods</a:t>
            </a:r>
            <a:r>
              <a:rPr lang="en-US" b="1" dirty="0" smtClean="0">
                <a:cs typeface="Arial" charset="0"/>
              </a:rPr>
              <a:t> LLP</a:t>
            </a:r>
          </a:p>
          <a:p>
            <a:pPr eaLnBrk="1" hangingPunct="1"/>
            <a:r>
              <a:rPr lang="en-US" b="1" dirty="0" smtClean="0">
                <a:cs typeface="Arial" charset="0"/>
                <a:hlinkClick r:id="rId2"/>
              </a:rPr>
              <a:t>rsullivan@mcguirewoods.com</a:t>
            </a:r>
            <a:r>
              <a:rPr lang="en-US" b="1" dirty="0" smtClean="0">
                <a:cs typeface="Arial" charset="0"/>
              </a:rPr>
              <a:t> </a:t>
            </a:r>
          </a:p>
          <a:p>
            <a:pPr eaLnBrk="1" hangingPunct="1"/>
            <a:r>
              <a:rPr lang="en-US" b="1" dirty="0" smtClean="0">
                <a:cs typeface="Arial" charset="0"/>
              </a:rPr>
              <a:t> </a:t>
            </a:r>
          </a:p>
          <a:p>
            <a:pPr eaLnBrk="1" hangingPunct="1"/>
            <a:endParaRPr lang="en-US" b="1" dirty="0" smtClean="0">
              <a:cs typeface="Arial" charset="0"/>
            </a:endParaRPr>
          </a:p>
          <a:p>
            <a:pPr eaLnBrk="1" hangingPunct="1"/>
            <a:r>
              <a:rPr lang="en-US" b="1" dirty="0" smtClean="0">
                <a:cs typeface="Arial" charset="0"/>
              </a:rPr>
              <a:t>August 9, 2017</a:t>
            </a:r>
          </a:p>
        </p:txBody>
      </p:sp>
      <p:pic>
        <p:nvPicPr>
          <p:cNvPr id="9" name="Picture 8"/>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732207" y="403957"/>
            <a:ext cx="2295197" cy="2304288"/>
          </a:xfrm>
          <a:prstGeom prst="rect">
            <a:avLst/>
          </a:prstGeom>
        </p:spPr>
      </p:pic>
    </p:spTree>
    <p:extLst>
      <p:ext uri="{BB962C8B-B14F-4D97-AF65-F5344CB8AC3E}">
        <p14:creationId xmlns:p14="http://schemas.microsoft.com/office/powerpoint/2010/main" val="76033244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 What Happens?</a:t>
            </a:r>
            <a:endParaRPr lang="en-US" dirty="0"/>
          </a:p>
        </p:txBody>
      </p:sp>
      <p:sp>
        <p:nvSpPr>
          <p:cNvPr id="3" name="Content Placeholder 2"/>
          <p:cNvSpPr>
            <a:spLocks noGrp="1"/>
          </p:cNvSpPr>
          <p:nvPr>
            <p:ph idx="1"/>
          </p:nvPr>
        </p:nvSpPr>
        <p:spPr>
          <a:xfrm>
            <a:off x="539994" y="1449998"/>
            <a:ext cx="3478089" cy="4326548"/>
          </a:xfrm>
        </p:spPr>
        <p:txBody>
          <a:bodyPr/>
          <a:lstStyle/>
          <a:p>
            <a:r>
              <a:rPr lang="en-US" dirty="0" smtClean="0"/>
              <a:t>Market stabilization items get added to some vehicle moving in the Senate. It will likely be similar to the Problem Solver Caucus ideas.</a:t>
            </a:r>
          </a:p>
          <a:p>
            <a:pPr marL="0" indent="0">
              <a:buNone/>
            </a:pPr>
            <a:endParaRPr lang="en-US" dirty="0" smtClean="0"/>
          </a:p>
          <a:p>
            <a:r>
              <a:rPr lang="en-US" dirty="0" smtClean="0"/>
              <a:t>Tax items get added to a  tax vehicle moving at the end of the year. </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2516" y="1941267"/>
            <a:ext cx="4247330" cy="3158271"/>
          </a:xfrm>
          <a:prstGeom prst="rect">
            <a:avLst/>
          </a:prstGeom>
        </p:spPr>
      </p:pic>
    </p:spTree>
    <p:extLst>
      <p:ext uri="{BB962C8B-B14F-4D97-AF65-F5344CB8AC3E}">
        <p14:creationId xmlns:p14="http://schemas.microsoft.com/office/powerpoint/2010/main" val="2945717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5" y="681649"/>
            <a:ext cx="7724775" cy="544836"/>
          </a:xfrm>
        </p:spPr>
        <p:txBody>
          <a:bodyPr/>
          <a:lstStyle/>
          <a:p>
            <a:pPr algn="ctr"/>
            <a:r>
              <a:rPr lang="en-US" dirty="0" smtClean="0"/>
              <a:t>Why Does This Matter to You?</a:t>
            </a:r>
            <a:endParaRPr lang="en-US" dirty="0"/>
          </a:p>
        </p:txBody>
      </p:sp>
      <p:sp>
        <p:nvSpPr>
          <p:cNvPr id="3" name="Content Placeholder 2"/>
          <p:cNvSpPr>
            <a:spLocks noGrp="1"/>
          </p:cNvSpPr>
          <p:nvPr>
            <p:ph idx="1"/>
          </p:nvPr>
        </p:nvSpPr>
        <p:spPr>
          <a:xfrm>
            <a:off x="733424" y="1226485"/>
            <a:ext cx="7724775" cy="3971925"/>
          </a:xfrm>
        </p:spPr>
        <p:txBody>
          <a:bodyPr/>
          <a:lstStyle/>
          <a:p>
            <a:r>
              <a:rPr lang="en-US" dirty="0" smtClean="0"/>
              <a:t>The individual market stabilization is not aimed at the large employer group market where law firms purchase healthcare benefits.</a:t>
            </a:r>
          </a:p>
          <a:p>
            <a:pPr marL="0" indent="0">
              <a:buNone/>
            </a:pPr>
            <a:endParaRPr lang="en-US" dirty="0" smtClean="0"/>
          </a:p>
          <a:p>
            <a:r>
              <a:rPr lang="en-US" dirty="0"/>
              <a:t>W</a:t>
            </a:r>
            <a:r>
              <a:rPr lang="en-US" dirty="0" smtClean="0"/>
              <a:t>hen the individual marketplace is functioning well, there is less pressure on your large employer group market.</a:t>
            </a:r>
          </a:p>
          <a:p>
            <a:pPr marL="0" indent="0">
              <a:buNone/>
            </a:pPr>
            <a:endParaRPr lang="en-US" dirty="0" smtClean="0"/>
          </a:p>
          <a:p>
            <a:r>
              <a:rPr lang="en-US" dirty="0" smtClean="0"/>
              <a:t>In fact, after the ACA passed, major insurers negotiated lower rates with hospitals and providers when they thought they were getting a large influx of new insureds.</a:t>
            </a:r>
          </a:p>
          <a:p>
            <a:pPr marL="0" indent="0">
              <a:buNone/>
            </a:pPr>
            <a:endParaRPr lang="en-US" dirty="0" smtClean="0"/>
          </a:p>
          <a:p>
            <a:r>
              <a:rPr lang="en-US" dirty="0" smtClean="0"/>
              <a:t>Individual rates are in fact lower than the rates that large self-insured groups are paying.  </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99127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 Insurance Models?</a:t>
            </a:r>
            <a:endParaRPr lang="en-US" dirty="0"/>
          </a:p>
        </p:txBody>
      </p:sp>
      <p:sp>
        <p:nvSpPr>
          <p:cNvPr id="3" name="Content Placeholder 2"/>
          <p:cNvSpPr>
            <a:spLocks noGrp="1"/>
          </p:cNvSpPr>
          <p:nvPr>
            <p:ph idx="1"/>
          </p:nvPr>
        </p:nvSpPr>
        <p:spPr>
          <a:xfrm>
            <a:off x="733425" y="1713768"/>
            <a:ext cx="3847368" cy="3913309"/>
          </a:xfrm>
        </p:spPr>
        <p:txBody>
          <a:bodyPr/>
          <a:lstStyle/>
          <a:p>
            <a:r>
              <a:rPr lang="en-US" dirty="0" smtClean="0"/>
              <a:t>Some companies are beginning to market to employer group plans 500-5,000 where the policies populating the group health plan are individual policies, selected by employees.</a:t>
            </a:r>
          </a:p>
          <a:p>
            <a:pPr marL="0" indent="0">
              <a:buNone/>
            </a:pPr>
            <a:endParaRPr lang="en-US" dirty="0" smtClean="0"/>
          </a:p>
          <a:p>
            <a:r>
              <a:rPr lang="en-US" dirty="0" smtClean="0"/>
              <a:t>These new options could be on the horizon for many of us in the future.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477" y="1834662"/>
            <a:ext cx="3048000" cy="3048000"/>
          </a:xfrm>
          <a:prstGeom prst="rect">
            <a:avLst/>
          </a:prstGeom>
        </p:spPr>
      </p:pic>
    </p:spTree>
    <p:extLst>
      <p:ext uri="{BB962C8B-B14F-4D97-AF65-F5344CB8AC3E}">
        <p14:creationId xmlns:p14="http://schemas.microsoft.com/office/powerpoint/2010/main" val="1294582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Tax Reform – Where We Stand in the Fall</a:t>
            </a:r>
            <a:endParaRPr lang="en-US" dirty="0"/>
          </a:p>
        </p:txBody>
      </p:sp>
      <p:sp>
        <p:nvSpPr>
          <p:cNvPr id="3" name="Content Placeholder 2"/>
          <p:cNvSpPr>
            <a:spLocks noGrp="1"/>
          </p:cNvSpPr>
          <p:nvPr>
            <p:ph idx="1"/>
          </p:nvPr>
        </p:nvSpPr>
        <p:spPr>
          <a:xfrm>
            <a:off x="3381153" y="1499046"/>
            <a:ext cx="5077047" cy="3971925"/>
          </a:xfrm>
        </p:spPr>
        <p:txBody>
          <a:bodyPr/>
          <a:lstStyle/>
          <a:p>
            <a:r>
              <a:rPr lang="en-US" dirty="0" smtClean="0"/>
              <a:t>With the ACA repeal and replace effort moving into the background, Congress will focus its attention on tax reform.</a:t>
            </a:r>
          </a:p>
          <a:p>
            <a:endParaRPr lang="en-US" dirty="0" smtClean="0"/>
          </a:p>
          <a:p>
            <a:r>
              <a:rPr lang="en-US" dirty="0" smtClean="0"/>
              <a:t>Tax Reform</a:t>
            </a:r>
          </a:p>
          <a:p>
            <a:pPr marL="857250" lvl="1" indent="-457200">
              <a:buAutoNum type="arabicPeriod"/>
            </a:pPr>
            <a:r>
              <a:rPr lang="en-US" dirty="0" smtClean="0"/>
              <a:t>Why it is so important</a:t>
            </a:r>
          </a:p>
          <a:p>
            <a:pPr marL="857250" lvl="1" indent="-457200">
              <a:buAutoNum type="arabicPeriod"/>
            </a:pPr>
            <a:r>
              <a:rPr lang="en-US" dirty="0" smtClean="0"/>
              <a:t>Why it is likely to succeed</a:t>
            </a:r>
          </a:p>
          <a:p>
            <a:pPr marL="857250" lvl="1" indent="-457200">
              <a:buAutoNum type="arabicPeriod"/>
            </a:pPr>
            <a:r>
              <a:rPr lang="en-US" dirty="0" smtClean="0"/>
              <a:t>What you will be hearing in the fall</a:t>
            </a:r>
          </a:p>
          <a:p>
            <a:pPr marL="857250" lvl="1" indent="-457200">
              <a:buAutoNum type="arabicPeriod"/>
            </a:pPr>
            <a:r>
              <a:rPr lang="en-US" dirty="0" smtClean="0"/>
              <a:t>Impact on law firms and employees</a:t>
            </a:r>
          </a:p>
          <a:p>
            <a:pPr>
              <a:buFont typeface="Arial" panose="020B0604020202020204" pitchFamily="34" charset="0"/>
              <a:buChar char="•"/>
            </a:pP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909" y="1899037"/>
            <a:ext cx="2722156" cy="2722156"/>
          </a:xfrm>
          <a:prstGeom prst="rect">
            <a:avLst/>
          </a:prstGeom>
        </p:spPr>
      </p:pic>
    </p:spTree>
    <p:extLst>
      <p:ext uri="{BB962C8B-B14F-4D97-AF65-F5344CB8AC3E}">
        <p14:creationId xmlns:p14="http://schemas.microsoft.com/office/powerpoint/2010/main" val="1081833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200" dirty="0" smtClean="0"/>
              <a:t>The Republican Takeover Promised an Economic Jolt</a:t>
            </a:r>
            <a:endParaRPr lang="en-US" sz="2200" dirty="0"/>
          </a:p>
        </p:txBody>
      </p:sp>
      <p:sp>
        <p:nvSpPr>
          <p:cNvPr id="3" name="Content Placeholder 2"/>
          <p:cNvSpPr>
            <a:spLocks noGrp="1"/>
          </p:cNvSpPr>
          <p:nvPr>
            <p:ph idx="1"/>
          </p:nvPr>
        </p:nvSpPr>
        <p:spPr>
          <a:xfrm>
            <a:off x="733424" y="1485167"/>
            <a:ext cx="7724775" cy="3971925"/>
          </a:xfrm>
        </p:spPr>
        <p:txBody>
          <a:bodyPr/>
          <a:lstStyle/>
          <a:p>
            <a:r>
              <a:rPr lang="en-US" sz="2400" dirty="0" smtClean="0"/>
              <a:t>Republican candidates said 2% sluggish growth is not enough.</a:t>
            </a:r>
          </a:p>
          <a:p>
            <a:pPr marL="0" indent="0">
              <a:buNone/>
            </a:pPr>
            <a:endParaRPr lang="en-US" sz="2400" dirty="0" smtClean="0"/>
          </a:p>
          <a:p>
            <a:endParaRPr lang="en-US" sz="2400" dirty="0" smtClean="0"/>
          </a:p>
          <a:p>
            <a:r>
              <a:rPr lang="en-US" sz="2400" dirty="0" smtClean="0"/>
              <a:t>Trump promised new and better jobs for the coal miners and heartland workers that Obama had “left behind.”</a:t>
            </a:r>
          </a:p>
          <a:p>
            <a:pPr marL="0" indent="0">
              <a:buNone/>
            </a:pPr>
            <a:endParaRPr lang="en-US" sz="2400" dirty="0" smtClean="0"/>
          </a:p>
          <a:p>
            <a:r>
              <a:rPr lang="en-US" sz="2400" dirty="0" smtClean="0"/>
              <a:t>Campaign proposals included infrastructure investment, tax reform, trade renegotiation, regulatory reform, and an immigration overhaul.</a:t>
            </a:r>
            <a:endParaRPr lang="en-US" sz="2400" dirty="0"/>
          </a:p>
        </p:txBody>
      </p:sp>
      <p:pic>
        <p:nvPicPr>
          <p:cNvPr id="5" name="Picture 4"/>
          <p:cNvPicPr>
            <a:picLocks noChangeAspect="1"/>
          </p:cNvPicPr>
          <p:nvPr/>
        </p:nvPicPr>
        <p:blipFill>
          <a:blip r:embed="rId2"/>
          <a:stretch>
            <a:fillRect/>
          </a:stretch>
        </p:blipFill>
        <p:spPr>
          <a:xfrm>
            <a:off x="2501044" y="2187821"/>
            <a:ext cx="3895725" cy="968619"/>
          </a:xfrm>
          <a:prstGeom prst="rect">
            <a:avLst/>
          </a:prstGeom>
        </p:spPr>
      </p:pic>
    </p:spTree>
    <p:extLst>
      <p:ext uri="{BB962C8B-B14F-4D97-AF65-F5344CB8AC3E}">
        <p14:creationId xmlns:p14="http://schemas.microsoft.com/office/powerpoint/2010/main" val="2545705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Economic Growth So Important?</a:t>
            </a:r>
            <a:endParaRPr lang="en-US" dirty="0"/>
          </a:p>
        </p:txBody>
      </p:sp>
      <p:sp>
        <p:nvSpPr>
          <p:cNvPr id="3" name="Content Placeholder 2"/>
          <p:cNvSpPr>
            <a:spLocks noGrp="1"/>
          </p:cNvSpPr>
          <p:nvPr>
            <p:ph idx="1"/>
          </p:nvPr>
        </p:nvSpPr>
        <p:spPr>
          <a:xfrm>
            <a:off x="733424" y="1485167"/>
            <a:ext cx="7724775" cy="3971925"/>
          </a:xfrm>
        </p:spPr>
        <p:txBody>
          <a:bodyPr/>
          <a:lstStyle/>
          <a:p>
            <a:r>
              <a:rPr lang="en-US" sz="2400" dirty="0" smtClean="0"/>
              <a:t>A majority of voters tend to forgive other problems in the nation if their economic fortunes are improving.</a:t>
            </a:r>
          </a:p>
          <a:p>
            <a:pPr marL="0" indent="0">
              <a:buNone/>
            </a:pPr>
            <a:endParaRPr lang="en-US" sz="2400" dirty="0" smtClean="0"/>
          </a:p>
          <a:p>
            <a:r>
              <a:rPr lang="en-US" sz="2400" dirty="0" smtClean="0"/>
              <a:t>Incumbents are most likely to lose their seats if the economy is not growing.</a:t>
            </a:r>
          </a:p>
          <a:p>
            <a:pPr marL="0" indent="0">
              <a:buNone/>
            </a:pPr>
            <a:endParaRPr lang="en-US" sz="2400" dirty="0" smtClean="0"/>
          </a:p>
          <a:p>
            <a:r>
              <a:rPr lang="en-US" sz="2400" dirty="0" smtClean="0"/>
              <a:t>Incumbents get re-elected by wide margins when the economy is growing at better than 3%.</a:t>
            </a:r>
          </a:p>
          <a:p>
            <a:pPr marL="0" indent="0">
              <a:buNone/>
            </a:pPr>
            <a:endParaRPr lang="en-US" sz="2400" dirty="0" smtClean="0"/>
          </a:p>
          <a:p>
            <a:r>
              <a:rPr lang="en-US" sz="2400" dirty="0" smtClean="0"/>
              <a:t>There are exceptions to the rule (George W. Bush in 2004).</a:t>
            </a:r>
            <a:endParaRPr lang="en-US" sz="2400" dirty="0"/>
          </a:p>
        </p:txBody>
      </p:sp>
    </p:spTree>
    <p:extLst>
      <p:ext uri="{BB962C8B-B14F-4D97-AF65-F5344CB8AC3E}">
        <p14:creationId xmlns:p14="http://schemas.microsoft.com/office/powerpoint/2010/main" val="3103330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4" y="655272"/>
            <a:ext cx="7724775" cy="544836"/>
          </a:xfrm>
        </p:spPr>
        <p:txBody>
          <a:bodyPr/>
          <a:lstStyle/>
          <a:p>
            <a:r>
              <a:rPr lang="en-US" dirty="0" smtClean="0"/>
              <a:t>Why Tax Reform Is </a:t>
            </a:r>
            <a:r>
              <a:rPr lang="en-US" dirty="0"/>
              <a:t>S</a:t>
            </a:r>
            <a:r>
              <a:rPr lang="en-US" dirty="0" smtClean="0"/>
              <a:t>o Important for the GOP</a:t>
            </a:r>
            <a:endParaRPr lang="en-US" dirty="0"/>
          </a:p>
        </p:txBody>
      </p:sp>
      <p:sp>
        <p:nvSpPr>
          <p:cNvPr id="3" name="Content Placeholder 2"/>
          <p:cNvSpPr>
            <a:spLocks noGrp="1"/>
          </p:cNvSpPr>
          <p:nvPr>
            <p:ph idx="1"/>
          </p:nvPr>
        </p:nvSpPr>
        <p:spPr>
          <a:xfrm>
            <a:off x="256074" y="1367908"/>
            <a:ext cx="5131045" cy="3693500"/>
          </a:xfrm>
        </p:spPr>
        <p:txBody>
          <a:bodyPr/>
          <a:lstStyle/>
          <a:p>
            <a:r>
              <a:rPr lang="en-US" dirty="0" smtClean="0"/>
              <a:t>Tax reform is the main contribution Congress can make to encourage economic growth.</a:t>
            </a:r>
          </a:p>
          <a:p>
            <a:pPr marL="0" indent="0">
              <a:buNone/>
            </a:pPr>
            <a:endParaRPr lang="en-US" dirty="0" smtClean="0"/>
          </a:p>
          <a:p>
            <a:r>
              <a:rPr lang="en-US" dirty="0" smtClean="0"/>
              <a:t>Other initiatives hold limited potential for economic growth</a:t>
            </a:r>
          </a:p>
          <a:p>
            <a:pPr lvl="1"/>
            <a:r>
              <a:rPr lang="en-US" sz="2200" dirty="0" smtClean="0"/>
              <a:t>Healthcare</a:t>
            </a:r>
          </a:p>
          <a:p>
            <a:pPr lvl="1"/>
            <a:r>
              <a:rPr lang="en-US" sz="2200" dirty="0" smtClean="0"/>
              <a:t>Immigration</a:t>
            </a:r>
          </a:p>
          <a:p>
            <a:pPr lvl="1"/>
            <a:r>
              <a:rPr lang="en-US" sz="2200" dirty="0" smtClean="0"/>
              <a:t>Trade Reform</a:t>
            </a:r>
          </a:p>
          <a:p>
            <a:pPr lvl="1"/>
            <a:r>
              <a:rPr lang="en-US" sz="2200" dirty="0" smtClean="0"/>
              <a:t>Infrastructure</a:t>
            </a:r>
          </a:p>
          <a:p>
            <a:pPr lvl="1"/>
            <a:r>
              <a:rPr lang="en-US" sz="2200" dirty="0" smtClean="0"/>
              <a:t>Regulatory Reform</a:t>
            </a:r>
            <a:endParaRPr lang="en-US" sz="2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8323" y="1340207"/>
            <a:ext cx="2561126" cy="2561126"/>
          </a:xfrm>
          <a:prstGeom prst="rect">
            <a:avLst/>
          </a:prstGeom>
        </p:spPr>
      </p:pic>
      <p:sp>
        <p:nvSpPr>
          <p:cNvPr id="5" name="Rectangle 4"/>
          <p:cNvSpPr/>
          <p:nvPr/>
        </p:nvSpPr>
        <p:spPr>
          <a:xfrm>
            <a:off x="5387119" y="4030188"/>
            <a:ext cx="3613638" cy="2062103"/>
          </a:xfrm>
          <a:prstGeom prst="rect">
            <a:avLst/>
          </a:prstGeom>
        </p:spPr>
        <p:txBody>
          <a:bodyPr wrap="square">
            <a:spAutoFit/>
          </a:bodyPr>
          <a:lstStyle/>
          <a:p>
            <a:r>
              <a:rPr lang="en-US" sz="1600" dirty="0" smtClean="0"/>
              <a:t> </a:t>
            </a:r>
            <a:r>
              <a:rPr lang="en-US" sz="1600" i="1" dirty="0"/>
              <a:t>“We are going to be delivering tax reform in the fall […] Every Republican I know in Congress is dedicated to getting tax reform done. We realize this is existential for the future growth of our economy and the competitiveness of American businesses, big and small</a:t>
            </a:r>
            <a:r>
              <a:rPr lang="en-US" sz="1600" i="1" dirty="0" smtClean="0"/>
              <a:t>.”</a:t>
            </a:r>
          </a:p>
          <a:p>
            <a:r>
              <a:rPr lang="en-US" sz="1600" i="1" dirty="0" smtClean="0"/>
              <a:t>                      - </a:t>
            </a:r>
            <a:r>
              <a:rPr lang="en-US" sz="1600" dirty="0" smtClean="0"/>
              <a:t>House Speaker Paul Ryan</a:t>
            </a:r>
            <a:endParaRPr lang="en-US" sz="1600" dirty="0"/>
          </a:p>
        </p:txBody>
      </p:sp>
    </p:spTree>
    <p:extLst>
      <p:ext uri="{BB962C8B-B14F-4D97-AF65-F5344CB8AC3E}">
        <p14:creationId xmlns:p14="http://schemas.microsoft.com/office/powerpoint/2010/main" val="4139870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3" y="549765"/>
            <a:ext cx="7724775" cy="544836"/>
          </a:xfrm>
        </p:spPr>
        <p:txBody>
          <a:bodyPr/>
          <a:lstStyle/>
          <a:p>
            <a:r>
              <a:rPr lang="en-US" dirty="0" smtClean="0"/>
              <a:t>Immigration Reform Has Limited Upside Potential for Growth</a:t>
            </a:r>
            <a:br>
              <a:rPr lang="en-US" dirty="0" smtClean="0"/>
            </a:br>
            <a:endParaRPr lang="en-US" dirty="0"/>
          </a:p>
        </p:txBody>
      </p:sp>
      <p:sp>
        <p:nvSpPr>
          <p:cNvPr id="3" name="Content Placeholder 2"/>
          <p:cNvSpPr>
            <a:spLocks noGrp="1"/>
          </p:cNvSpPr>
          <p:nvPr>
            <p:ph idx="1"/>
          </p:nvPr>
        </p:nvSpPr>
        <p:spPr>
          <a:xfrm>
            <a:off x="232263" y="1713768"/>
            <a:ext cx="4893653" cy="3614371"/>
          </a:xfrm>
        </p:spPr>
        <p:txBody>
          <a:bodyPr/>
          <a:lstStyle/>
          <a:p>
            <a:r>
              <a:rPr lang="en-US" sz="2000" dirty="0" smtClean="0"/>
              <a:t>The fewer immigrants that come to the U.S., the better chance for American to have more choices in jobs.</a:t>
            </a:r>
          </a:p>
          <a:p>
            <a:r>
              <a:rPr lang="en-US" sz="2000" dirty="0" smtClean="0"/>
              <a:t>Not all employers see it that way.</a:t>
            </a:r>
          </a:p>
          <a:p>
            <a:pPr lvl="1"/>
            <a:r>
              <a:rPr lang="en-US" sz="1800" dirty="0" smtClean="0"/>
              <a:t>Many owners are loyal to workers from overseas.</a:t>
            </a:r>
          </a:p>
          <a:p>
            <a:pPr lvl="1"/>
            <a:r>
              <a:rPr lang="en-US" sz="1800" dirty="0" smtClean="0"/>
              <a:t>Some will move the business abroad.</a:t>
            </a:r>
          </a:p>
          <a:p>
            <a:r>
              <a:rPr lang="en-US" sz="2000" dirty="0" smtClean="0"/>
              <a:t>Fewer immigrants also depress demand for goods and services.</a:t>
            </a:r>
          </a:p>
          <a:p>
            <a:r>
              <a:rPr lang="en-US" sz="2000" dirty="0" smtClean="0"/>
              <a:t>While the politics are loud, change is happening slowly.</a:t>
            </a:r>
            <a:endParaRPr lang="en-US" sz="2000" dirty="0"/>
          </a:p>
        </p:txBody>
      </p:sp>
      <p:pic>
        <p:nvPicPr>
          <p:cNvPr id="2050" name="Picture 2"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8018" y="2053370"/>
            <a:ext cx="3998850" cy="2685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853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009" y="597145"/>
            <a:ext cx="7724775" cy="544836"/>
          </a:xfrm>
        </p:spPr>
        <p:txBody>
          <a:bodyPr/>
          <a:lstStyle/>
          <a:p>
            <a:pPr algn="ctr"/>
            <a:r>
              <a:rPr lang="en-US" dirty="0" smtClean="0"/>
              <a:t>Trade Renegotiation: Slow Progress</a:t>
            </a:r>
            <a:endParaRPr lang="en-US" dirty="0"/>
          </a:p>
        </p:txBody>
      </p:sp>
      <p:sp>
        <p:nvSpPr>
          <p:cNvPr id="3" name="Content Placeholder 2"/>
          <p:cNvSpPr>
            <a:spLocks noGrp="1"/>
          </p:cNvSpPr>
          <p:nvPr>
            <p:ph idx="1"/>
          </p:nvPr>
        </p:nvSpPr>
        <p:spPr>
          <a:xfrm>
            <a:off x="302602" y="1297229"/>
            <a:ext cx="4972784" cy="4396885"/>
          </a:xfrm>
        </p:spPr>
        <p:txBody>
          <a:bodyPr/>
          <a:lstStyle/>
          <a:p>
            <a:r>
              <a:rPr lang="en-US" sz="1800" dirty="0" smtClean="0"/>
              <a:t>Trump promised better trade agreements than what Bush and Obama negotiated.</a:t>
            </a:r>
          </a:p>
          <a:p>
            <a:pPr marL="0" indent="0">
              <a:buNone/>
            </a:pPr>
            <a:endParaRPr lang="en-US" sz="1800" dirty="0" smtClean="0"/>
          </a:p>
          <a:p>
            <a:r>
              <a:rPr lang="en-US" sz="1800" dirty="0" smtClean="0"/>
              <a:t>Trump withdrew the US from the Pacific Trade Partnership.</a:t>
            </a:r>
          </a:p>
          <a:p>
            <a:pPr marL="0" indent="0">
              <a:buNone/>
            </a:pPr>
            <a:endParaRPr lang="en-US" sz="1800" dirty="0" smtClean="0"/>
          </a:p>
          <a:p>
            <a:r>
              <a:rPr lang="en-US" sz="1800" dirty="0" smtClean="0"/>
              <a:t>NAFTA will be renegotiated this fall.</a:t>
            </a:r>
          </a:p>
          <a:p>
            <a:pPr marL="0" indent="0">
              <a:buNone/>
            </a:pPr>
            <a:endParaRPr lang="en-US" sz="1800" dirty="0" smtClean="0"/>
          </a:p>
          <a:p>
            <a:r>
              <a:rPr lang="en-US" sz="1800" dirty="0" smtClean="0"/>
              <a:t>No other significant trade negotiations are currently scheduled.</a:t>
            </a:r>
          </a:p>
          <a:p>
            <a:pPr marL="0" indent="0">
              <a:buNone/>
            </a:pPr>
            <a:endParaRPr lang="en-US" sz="1800" dirty="0" smtClean="0"/>
          </a:p>
          <a:p>
            <a:r>
              <a:rPr lang="en-US" sz="1800" dirty="0" smtClean="0"/>
              <a:t>Most trade experts doubt these actions will spur economic growth.</a:t>
            </a:r>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9684" y="1997317"/>
            <a:ext cx="3625363" cy="2996711"/>
          </a:xfrm>
          <a:prstGeom prst="rect">
            <a:avLst/>
          </a:prstGeom>
        </p:spPr>
      </p:pic>
    </p:spTree>
    <p:extLst>
      <p:ext uri="{BB962C8B-B14F-4D97-AF65-F5344CB8AC3E}">
        <p14:creationId xmlns:p14="http://schemas.microsoft.com/office/powerpoint/2010/main" val="1517104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5" y="664065"/>
            <a:ext cx="7724775" cy="544836"/>
          </a:xfrm>
        </p:spPr>
        <p:txBody>
          <a:bodyPr/>
          <a:lstStyle/>
          <a:p>
            <a:pPr algn="ctr"/>
            <a:r>
              <a:rPr lang="en-US" dirty="0" smtClean="0"/>
              <a:t>Infrastructure Holds Promise For 2018</a:t>
            </a:r>
            <a:endParaRPr lang="en-US" dirty="0"/>
          </a:p>
        </p:txBody>
      </p:sp>
      <p:sp>
        <p:nvSpPr>
          <p:cNvPr id="3" name="Content Placeholder 2"/>
          <p:cNvSpPr>
            <a:spLocks noGrp="1"/>
          </p:cNvSpPr>
          <p:nvPr>
            <p:ph idx="1"/>
          </p:nvPr>
        </p:nvSpPr>
        <p:spPr>
          <a:xfrm>
            <a:off x="241056" y="1367162"/>
            <a:ext cx="5368435" cy="4119238"/>
          </a:xfrm>
        </p:spPr>
        <p:txBody>
          <a:bodyPr/>
          <a:lstStyle/>
          <a:p>
            <a:r>
              <a:rPr lang="en-US" sz="2000" dirty="0" smtClean="0"/>
              <a:t>Both Trump and Congressional Democrats have called for $1 trillion in new infrastructure.</a:t>
            </a:r>
          </a:p>
          <a:p>
            <a:r>
              <a:rPr lang="en-US" sz="2000" dirty="0" smtClean="0"/>
              <a:t>Democrats want public funding of a wide assortment of infrastructure.</a:t>
            </a:r>
          </a:p>
          <a:p>
            <a:r>
              <a:rPr lang="en-US" sz="2000" dirty="0" smtClean="0"/>
              <a:t>Trump also wants a variety, but funded by public-private partnerships through an investment tax credit.</a:t>
            </a:r>
          </a:p>
          <a:p>
            <a:r>
              <a:rPr lang="en-US" sz="2000" dirty="0" smtClean="0"/>
              <a:t>Neither side has moved to negotiate or pass an initiative.  No comprehensive bill has been introduced.</a:t>
            </a:r>
          </a:p>
          <a:p>
            <a:r>
              <a:rPr lang="en-US" sz="2000" dirty="0" smtClean="0"/>
              <a:t>Congressional Republicans are uneasy about the project.</a:t>
            </a:r>
          </a:p>
          <a:p>
            <a:r>
              <a:rPr lang="en-US" sz="2000" dirty="0" smtClean="0"/>
              <a:t>Bottom Line:  Little will happen in 2017.</a:t>
            </a:r>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3899" y="1828046"/>
            <a:ext cx="3283819" cy="3197469"/>
          </a:xfrm>
          <a:prstGeom prst="rect">
            <a:avLst/>
          </a:prstGeom>
        </p:spPr>
      </p:pic>
    </p:spTree>
    <p:extLst>
      <p:ext uri="{BB962C8B-B14F-4D97-AF65-F5344CB8AC3E}">
        <p14:creationId xmlns:p14="http://schemas.microsoft.com/office/powerpoint/2010/main" val="522398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879" y="722540"/>
            <a:ext cx="7724775" cy="544836"/>
          </a:xfrm>
        </p:spPr>
        <p:txBody>
          <a:bodyPr/>
          <a:lstStyle/>
          <a:p>
            <a:r>
              <a:rPr lang="en-US" dirty="0" smtClean="0"/>
              <a:t>Senate Healthcare Vote</a:t>
            </a:r>
            <a:endParaRPr lang="en-US" dirty="0"/>
          </a:p>
        </p:txBody>
      </p:sp>
      <p:pic>
        <p:nvPicPr>
          <p:cNvPr id="4" name="Watch The Shocking Moment John McCain Killed The Republican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74004" y="1466973"/>
            <a:ext cx="7061200" cy="3971925"/>
          </a:xfrm>
        </p:spPr>
      </p:pic>
      <p:sp>
        <p:nvSpPr>
          <p:cNvPr id="3" name="TextBox 2"/>
          <p:cNvSpPr txBox="1"/>
          <p:nvPr/>
        </p:nvSpPr>
        <p:spPr>
          <a:xfrm>
            <a:off x="3579812" y="5864469"/>
            <a:ext cx="2354996" cy="246221"/>
          </a:xfrm>
          <a:prstGeom prst="rect">
            <a:avLst/>
          </a:prstGeom>
          <a:noFill/>
        </p:spPr>
        <p:txBody>
          <a:bodyPr wrap="square" rtlCol="0">
            <a:spAutoFit/>
          </a:bodyPr>
          <a:lstStyle/>
          <a:p>
            <a:r>
              <a:rPr lang="en-US" sz="1000" dirty="0" smtClean="0"/>
              <a:t>Source: </a:t>
            </a:r>
            <a:r>
              <a:rPr lang="en-US" sz="1000" dirty="0">
                <a:hlinkClick r:id="rId5"/>
              </a:rPr>
              <a:t>video-cdn.buzzfeed.com</a:t>
            </a:r>
            <a:r>
              <a:rPr lang="en-US" sz="1000" dirty="0"/>
              <a:t> </a:t>
            </a:r>
          </a:p>
        </p:txBody>
      </p:sp>
    </p:spTree>
    <p:extLst>
      <p:ext uri="{BB962C8B-B14F-4D97-AF65-F5344CB8AC3E}">
        <p14:creationId xmlns:p14="http://schemas.microsoft.com/office/powerpoint/2010/main" val="24704471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3762" y="584934"/>
            <a:ext cx="7724775" cy="544836"/>
          </a:xfrm>
        </p:spPr>
        <p:txBody>
          <a:bodyPr/>
          <a:lstStyle/>
          <a:p>
            <a:pPr algn="ctr"/>
            <a:r>
              <a:rPr lang="en-US" dirty="0" smtClean="0"/>
              <a:t>Regulatory Reform Has Begun</a:t>
            </a:r>
            <a:endParaRPr lang="en-US" dirty="0"/>
          </a:p>
        </p:txBody>
      </p:sp>
      <p:sp>
        <p:nvSpPr>
          <p:cNvPr id="3" name="Content Placeholder 2"/>
          <p:cNvSpPr>
            <a:spLocks noGrp="1"/>
          </p:cNvSpPr>
          <p:nvPr>
            <p:ph idx="1"/>
          </p:nvPr>
        </p:nvSpPr>
        <p:spPr>
          <a:xfrm>
            <a:off x="474049" y="1221397"/>
            <a:ext cx="4722205" cy="4722202"/>
          </a:xfrm>
        </p:spPr>
        <p:txBody>
          <a:bodyPr/>
          <a:lstStyle/>
          <a:p>
            <a:r>
              <a:rPr lang="en-US" sz="2000" dirty="0" smtClean="0"/>
              <a:t>Trump and Republicans accused the Obama Administration of overreaching -changing the law by executive order, regulations and other guidance.</a:t>
            </a:r>
          </a:p>
          <a:p>
            <a:r>
              <a:rPr lang="en-US" sz="2000" dirty="0" smtClean="0"/>
              <a:t>Trump sees the Washington regulatory regime as inhibiting investment by entrepreneurs and expansion by existing businesses.</a:t>
            </a:r>
          </a:p>
          <a:p>
            <a:r>
              <a:rPr lang="en-US" sz="2000" dirty="0" smtClean="0"/>
              <a:t>Trump has taken action to rewind much of the Obama-era guidance.</a:t>
            </a:r>
          </a:p>
          <a:p>
            <a:r>
              <a:rPr lang="en-US" sz="2000" dirty="0" smtClean="0"/>
              <a:t>Trump staff is reviewing a wide array of regulations in an attempt to determine which ones can be modified or reversed in a way to help commerce.</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3742" y="2181591"/>
            <a:ext cx="3385038" cy="2256692"/>
          </a:xfrm>
          <a:prstGeom prst="rect">
            <a:avLst/>
          </a:prstGeom>
        </p:spPr>
      </p:pic>
    </p:spTree>
    <p:extLst>
      <p:ext uri="{BB962C8B-B14F-4D97-AF65-F5344CB8AC3E}">
        <p14:creationId xmlns:p14="http://schemas.microsoft.com/office/powerpoint/2010/main" val="2560622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802" y="540972"/>
            <a:ext cx="7724775" cy="544836"/>
          </a:xfrm>
        </p:spPr>
        <p:txBody>
          <a:bodyPr/>
          <a:lstStyle/>
          <a:p>
            <a:pPr algn="ctr"/>
            <a:r>
              <a:rPr lang="en-US" dirty="0" smtClean="0"/>
              <a:t>GOP Leaders Are Unified…</a:t>
            </a:r>
            <a:endParaRPr lang="en-US" dirty="0"/>
          </a:p>
        </p:txBody>
      </p:sp>
      <p:sp>
        <p:nvSpPr>
          <p:cNvPr id="3" name="Content Placeholder 2"/>
          <p:cNvSpPr>
            <a:spLocks noGrp="1"/>
          </p:cNvSpPr>
          <p:nvPr>
            <p:ph idx="1"/>
          </p:nvPr>
        </p:nvSpPr>
        <p:spPr>
          <a:xfrm>
            <a:off x="285131" y="1300530"/>
            <a:ext cx="5139723" cy="4476017"/>
          </a:xfrm>
        </p:spPr>
        <p:txBody>
          <a:bodyPr/>
          <a:lstStyle/>
          <a:p>
            <a:r>
              <a:rPr lang="en-US" dirty="0"/>
              <a:t>B</a:t>
            </a:r>
            <a:r>
              <a:rPr lang="en-US" dirty="0" smtClean="0"/>
              <a:t>efore August recess, the “Big Six” issued a joint statement on tax reform. </a:t>
            </a:r>
            <a:r>
              <a:rPr lang="en-US" dirty="0"/>
              <a:t>K</a:t>
            </a:r>
            <a:r>
              <a:rPr lang="en-US" dirty="0" smtClean="0"/>
              <a:t>ey takeaways:</a:t>
            </a:r>
          </a:p>
          <a:p>
            <a:pPr lvl="1"/>
            <a:r>
              <a:rPr lang="en-US" dirty="0" smtClean="0"/>
              <a:t>Make taxes simpler and fairer</a:t>
            </a:r>
          </a:p>
          <a:p>
            <a:pPr lvl="1"/>
            <a:r>
              <a:rPr lang="en-US" dirty="0" smtClean="0"/>
              <a:t>Reduce tax rates as much as possible</a:t>
            </a:r>
          </a:p>
          <a:p>
            <a:pPr lvl="1"/>
            <a:r>
              <a:rPr lang="en-US" dirty="0" smtClean="0"/>
              <a:t>Place a priority on permanence</a:t>
            </a:r>
          </a:p>
          <a:p>
            <a:pPr lvl="1"/>
            <a:r>
              <a:rPr lang="en-US" dirty="0" smtClean="0"/>
              <a:t>Set aside the border adjustment tax policy</a:t>
            </a:r>
          </a:p>
          <a:p>
            <a:pPr lvl="1"/>
            <a:endParaRPr lang="en-US" dirty="0" smtClean="0"/>
          </a:p>
          <a:p>
            <a:r>
              <a:rPr lang="en-US" dirty="0"/>
              <a:t>The Big Six have not </a:t>
            </a:r>
            <a:r>
              <a:rPr lang="en-US" dirty="0" smtClean="0"/>
              <a:t>reached an agreement </a:t>
            </a:r>
            <a:r>
              <a:rPr lang="en-US" dirty="0"/>
              <a:t>on </a:t>
            </a:r>
            <a:r>
              <a:rPr lang="en-US" dirty="0" smtClean="0"/>
              <a:t>all aspects of tax reform – key questions on issues such as revenue neutrality and interest deductibility linger.</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7077" y="2283013"/>
            <a:ext cx="3103685" cy="1919710"/>
          </a:xfrm>
          <a:prstGeom prst="rect">
            <a:avLst/>
          </a:prstGeom>
        </p:spPr>
      </p:pic>
      <p:sp>
        <p:nvSpPr>
          <p:cNvPr id="6" name="TextBox 5"/>
          <p:cNvSpPr txBox="1"/>
          <p:nvPr/>
        </p:nvSpPr>
        <p:spPr>
          <a:xfrm>
            <a:off x="6787661" y="4202723"/>
            <a:ext cx="2497016" cy="215444"/>
          </a:xfrm>
          <a:prstGeom prst="rect">
            <a:avLst/>
          </a:prstGeom>
          <a:noFill/>
        </p:spPr>
        <p:txBody>
          <a:bodyPr wrap="square" rtlCol="0">
            <a:spAutoFit/>
          </a:bodyPr>
          <a:lstStyle/>
          <a:p>
            <a:r>
              <a:rPr lang="en-US" sz="800" dirty="0"/>
              <a:t>Source: http://cdn.washingtonexaminer.biz/</a:t>
            </a:r>
          </a:p>
        </p:txBody>
      </p:sp>
    </p:spTree>
    <p:extLst>
      <p:ext uri="{BB962C8B-B14F-4D97-AF65-F5344CB8AC3E}">
        <p14:creationId xmlns:p14="http://schemas.microsoft.com/office/powerpoint/2010/main" val="3231463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…But Lack Consensus</a:t>
            </a:r>
            <a:endParaRPr lang="en-US" dirty="0"/>
          </a:p>
        </p:txBody>
      </p:sp>
      <p:sp>
        <p:nvSpPr>
          <p:cNvPr id="3" name="Content Placeholder 2"/>
          <p:cNvSpPr>
            <a:spLocks noGrp="1"/>
          </p:cNvSpPr>
          <p:nvPr>
            <p:ph idx="1"/>
          </p:nvPr>
        </p:nvSpPr>
        <p:spPr>
          <a:xfrm>
            <a:off x="539996" y="1493960"/>
            <a:ext cx="5805597" cy="3971925"/>
          </a:xfrm>
        </p:spPr>
        <p:txBody>
          <a:bodyPr/>
          <a:lstStyle/>
          <a:p>
            <a:r>
              <a:rPr lang="en-US" dirty="0" smtClean="0"/>
              <a:t>Procedure</a:t>
            </a:r>
          </a:p>
          <a:p>
            <a:pPr lvl="1"/>
            <a:r>
              <a:rPr lang="en-US" dirty="0" smtClean="0"/>
              <a:t>Revenue-neutral or increase the deficit?</a:t>
            </a:r>
          </a:p>
          <a:p>
            <a:pPr lvl="1"/>
            <a:r>
              <a:rPr lang="en-US" dirty="0" smtClean="0"/>
              <a:t>Budget reconciliation process or regular order?</a:t>
            </a:r>
          </a:p>
          <a:p>
            <a:pPr lvl="1"/>
            <a:endParaRPr lang="en-US" dirty="0" smtClean="0"/>
          </a:p>
          <a:p>
            <a:r>
              <a:rPr lang="en-US" dirty="0"/>
              <a:t>Substance</a:t>
            </a:r>
          </a:p>
          <a:p>
            <a:pPr lvl="1"/>
            <a:r>
              <a:rPr lang="en-US" dirty="0" smtClean="0"/>
              <a:t>What is the target tax rates?</a:t>
            </a:r>
          </a:p>
          <a:p>
            <a:pPr lvl="1"/>
            <a:r>
              <a:rPr lang="en-US" dirty="0" smtClean="0"/>
              <a:t>Disallow </a:t>
            </a:r>
            <a:r>
              <a:rPr lang="en-US" dirty="0"/>
              <a:t>net interest expense deductibility?</a:t>
            </a:r>
          </a:p>
          <a:p>
            <a:pPr lvl="1"/>
            <a:r>
              <a:rPr lang="en-US" dirty="0"/>
              <a:t>Permit full and immediate </a:t>
            </a:r>
            <a:r>
              <a:rPr lang="en-US" dirty="0" smtClean="0"/>
              <a:t>capital expensing?</a:t>
            </a:r>
          </a:p>
          <a:p>
            <a:pPr lvl="1"/>
            <a:r>
              <a:rPr lang="en-US" dirty="0" smtClean="0"/>
              <a:t>Modify retirement savings rules?</a:t>
            </a:r>
          </a:p>
          <a:p>
            <a:pPr marL="457200" lvl="1" indent="0">
              <a:buNone/>
            </a:pPr>
            <a:endParaRPr lang="en-US" sz="1600" dirty="0" smtClean="0"/>
          </a:p>
          <a:p>
            <a:r>
              <a:rPr lang="en-US" dirty="0" smtClean="0"/>
              <a:t>The </a:t>
            </a:r>
            <a:r>
              <a:rPr lang="en-US" dirty="0"/>
              <a:t>statement signals that the GOP is moving </a:t>
            </a:r>
            <a:r>
              <a:rPr lang="en-US" dirty="0" smtClean="0"/>
              <a:t>away from </a:t>
            </a:r>
            <a:r>
              <a:rPr lang="en-US" dirty="0"/>
              <a:t>the House GOP Tax Blueprint, and looking at other tax reform ideas.</a:t>
            </a:r>
          </a:p>
          <a:p>
            <a:pPr lvl="1"/>
            <a:endParaRPr lang="en-US" dirty="0" smtClean="0"/>
          </a:p>
          <a:p>
            <a:pPr>
              <a:buFont typeface="Arial" panose="020B0604020202020204" pitchFamily="34" charset="0"/>
              <a:buChar char="•"/>
            </a:pPr>
            <a:endParaRPr lang="en-US" dirty="0"/>
          </a:p>
        </p:txBody>
      </p:sp>
      <p:pic>
        <p:nvPicPr>
          <p:cNvPr id="1026" name="Picture 2" descr="Image result for no majorit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39023" y="2122670"/>
            <a:ext cx="2262077" cy="3066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271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Potential Impact on Law Firms</a:t>
            </a:r>
            <a:endParaRPr lang="en-US" dirty="0"/>
          </a:p>
        </p:txBody>
      </p:sp>
      <p:sp>
        <p:nvSpPr>
          <p:cNvPr id="3" name="Content Placeholder 2"/>
          <p:cNvSpPr>
            <a:spLocks noGrp="1"/>
          </p:cNvSpPr>
          <p:nvPr>
            <p:ph idx="1"/>
          </p:nvPr>
        </p:nvSpPr>
        <p:spPr>
          <a:xfrm>
            <a:off x="733425" y="1493960"/>
            <a:ext cx="7724775" cy="3971925"/>
          </a:xfrm>
        </p:spPr>
        <p:txBody>
          <a:bodyPr/>
          <a:lstStyle/>
          <a:p>
            <a:r>
              <a:rPr lang="en-US" dirty="0"/>
              <a:t>D</a:t>
            </a:r>
            <a:r>
              <a:rPr lang="en-US" dirty="0" smtClean="0"/>
              <a:t>ramatic proposals in retirement savings. </a:t>
            </a:r>
          </a:p>
          <a:p>
            <a:endParaRPr lang="en-US" dirty="0" smtClean="0"/>
          </a:p>
          <a:p>
            <a:r>
              <a:rPr lang="en-US" dirty="0" smtClean="0"/>
              <a:t>Student loan debt reduction on par with retirement savings and healthcare.</a:t>
            </a:r>
          </a:p>
          <a:p>
            <a:pPr marL="0" indent="0">
              <a:buNone/>
            </a:pPr>
            <a:endParaRPr lang="en-US" dirty="0" smtClean="0"/>
          </a:p>
          <a:p>
            <a:r>
              <a:rPr lang="en-US" dirty="0" smtClean="0"/>
              <a:t>Decoupling individual tax rates from pass-through entity tax rates.</a:t>
            </a:r>
          </a:p>
          <a:p>
            <a:pPr marL="0" indent="0">
              <a:buNone/>
            </a:pPr>
            <a:endParaRPr lang="en-US" dirty="0" smtClean="0"/>
          </a:p>
          <a:p>
            <a:r>
              <a:rPr lang="en-US" dirty="0" smtClean="0"/>
              <a:t>Force law firms to go from cash method of accounting to accrual method of accounting.</a:t>
            </a:r>
            <a:endParaRPr lang="en-US" dirty="0"/>
          </a:p>
        </p:txBody>
      </p:sp>
    </p:spTree>
    <p:extLst>
      <p:ext uri="{BB962C8B-B14F-4D97-AF65-F5344CB8AC3E}">
        <p14:creationId xmlns:p14="http://schemas.microsoft.com/office/powerpoint/2010/main" val="2749209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048" y="549764"/>
            <a:ext cx="7724775" cy="544836"/>
          </a:xfrm>
        </p:spPr>
        <p:txBody>
          <a:bodyPr/>
          <a:lstStyle/>
          <a:p>
            <a:pPr algn="ctr"/>
            <a:r>
              <a:rPr lang="en-US" dirty="0" smtClean="0"/>
              <a:t>Tax Reform - Pensions</a:t>
            </a:r>
            <a:endParaRPr lang="en-US" dirty="0"/>
          </a:p>
        </p:txBody>
      </p:sp>
      <p:sp>
        <p:nvSpPr>
          <p:cNvPr id="3" name="Content Placeholder 2"/>
          <p:cNvSpPr>
            <a:spLocks noGrp="1"/>
          </p:cNvSpPr>
          <p:nvPr>
            <p:ph idx="1"/>
          </p:nvPr>
        </p:nvSpPr>
        <p:spPr>
          <a:xfrm>
            <a:off x="651048" y="1185991"/>
            <a:ext cx="7652694" cy="4830720"/>
          </a:xfrm>
        </p:spPr>
        <p:txBody>
          <a:bodyPr/>
          <a:lstStyle/>
          <a:p>
            <a:r>
              <a:rPr lang="en-US" sz="1400" b="1" dirty="0" smtClean="0"/>
              <a:t>“</a:t>
            </a:r>
            <a:r>
              <a:rPr lang="en-US" sz="1800" b="1" dirty="0" smtClean="0"/>
              <a:t>Half Roth”– Camp Tax Proposal</a:t>
            </a:r>
          </a:p>
          <a:p>
            <a:pPr lvl="1"/>
            <a:r>
              <a:rPr lang="en-US" sz="1800" dirty="0" smtClean="0"/>
              <a:t>All </a:t>
            </a:r>
            <a:r>
              <a:rPr lang="en-US" sz="1800" dirty="0"/>
              <a:t>elective deferrals into qualified retirement plans </a:t>
            </a:r>
            <a:r>
              <a:rPr lang="en-US" sz="1800" b="1" dirty="0"/>
              <a:t>above</a:t>
            </a:r>
            <a:r>
              <a:rPr lang="en-US" sz="1800" dirty="0"/>
              <a:t> $8,750 </a:t>
            </a:r>
            <a:r>
              <a:rPr lang="en-US" sz="1800" dirty="0" smtClean="0"/>
              <a:t>would be made after tax.   </a:t>
            </a:r>
            <a:endParaRPr lang="en-US" sz="1800" dirty="0"/>
          </a:p>
          <a:p>
            <a:pPr lvl="1"/>
            <a:r>
              <a:rPr lang="en-US" sz="1800" dirty="0" smtClean="0"/>
              <a:t>Employers </a:t>
            </a:r>
            <a:r>
              <a:rPr lang="en-US" sz="1800" dirty="0"/>
              <a:t>with more than 100 employees </a:t>
            </a:r>
            <a:r>
              <a:rPr lang="en-US" sz="1800" dirty="0" smtClean="0"/>
              <a:t>must </a:t>
            </a:r>
            <a:r>
              <a:rPr lang="en-US" sz="1800" dirty="0"/>
              <a:t>amend their plan documents to allow employees to make Roth </a:t>
            </a:r>
            <a:r>
              <a:rPr lang="en-US" sz="1800" dirty="0" smtClean="0"/>
              <a:t>contributions. </a:t>
            </a:r>
          </a:p>
          <a:p>
            <a:pPr marL="457200" lvl="1" indent="0">
              <a:buNone/>
            </a:pPr>
            <a:endParaRPr lang="en-US" sz="1800" dirty="0" smtClean="0"/>
          </a:p>
          <a:p>
            <a:r>
              <a:rPr lang="en-US" sz="1800" b="1" dirty="0" smtClean="0"/>
              <a:t>“Full Roth”</a:t>
            </a:r>
          </a:p>
          <a:p>
            <a:pPr lvl="1"/>
            <a:r>
              <a:rPr lang="en-US" sz="1800" dirty="0"/>
              <a:t>The most ambitious retirement reform would </a:t>
            </a:r>
            <a:r>
              <a:rPr lang="en-US" sz="1800" dirty="0" smtClean="0"/>
              <a:t>limit </a:t>
            </a:r>
            <a:r>
              <a:rPr lang="en-US" sz="1800" dirty="0"/>
              <a:t>the current system of tax-deferred saving in 401(k) and traditional IRA accounts, shifting the emphasis to Roth accounts. </a:t>
            </a:r>
            <a:endParaRPr lang="en-US" sz="1800" dirty="0" smtClean="0"/>
          </a:p>
          <a:p>
            <a:pPr marL="457200" lvl="1" indent="0">
              <a:buNone/>
            </a:pPr>
            <a:endParaRPr lang="en-US" sz="1800" dirty="0"/>
          </a:p>
          <a:p>
            <a:r>
              <a:rPr lang="en-US" sz="1800" b="1" dirty="0" smtClean="0"/>
              <a:t>House Tax Refor</a:t>
            </a:r>
            <a:r>
              <a:rPr lang="en-US" sz="1800" b="1" dirty="0"/>
              <a:t>m</a:t>
            </a:r>
            <a:r>
              <a:rPr lang="en-US" sz="1800" b="1" dirty="0" smtClean="0"/>
              <a:t> Blueprint</a:t>
            </a:r>
          </a:p>
          <a:p>
            <a:pPr lvl="1"/>
            <a:r>
              <a:rPr lang="en-US" sz="1800" dirty="0" smtClean="0"/>
              <a:t>Continue </a:t>
            </a:r>
            <a:r>
              <a:rPr lang="en-US" sz="1800" dirty="0"/>
              <a:t>the current tax incentives for </a:t>
            </a:r>
            <a:r>
              <a:rPr lang="en-US" sz="1800" dirty="0" smtClean="0"/>
              <a:t>savings but with consolidated retirement </a:t>
            </a:r>
            <a:r>
              <a:rPr lang="en-US" sz="1800" dirty="0"/>
              <a:t>savings provisions </a:t>
            </a:r>
            <a:r>
              <a:rPr lang="en-US" sz="1800" dirty="0" smtClean="0"/>
              <a:t>to </a:t>
            </a:r>
            <a:r>
              <a:rPr lang="en-US" sz="1800" dirty="0"/>
              <a:t>provide effective </a:t>
            </a:r>
            <a:r>
              <a:rPr lang="en-US" sz="1800" dirty="0" smtClean="0"/>
              <a:t>and efficient </a:t>
            </a:r>
            <a:r>
              <a:rPr lang="en-US" sz="1800" dirty="0"/>
              <a:t>incentives for savings and investment</a:t>
            </a:r>
            <a:r>
              <a:rPr lang="en-US" sz="1800" dirty="0" smtClean="0"/>
              <a:t>. Possibly </a:t>
            </a:r>
            <a:r>
              <a:rPr lang="en-US" sz="1800" dirty="0"/>
              <a:t>Universal Savings Accounts.  </a:t>
            </a:r>
            <a:endParaRPr lang="en-US" sz="1800" dirty="0" smtClean="0"/>
          </a:p>
          <a:p>
            <a:pPr marL="457200" lvl="1" indent="0">
              <a:buNone/>
            </a:pPr>
            <a:endParaRPr lang="en-US" sz="1400" dirty="0" smtClean="0"/>
          </a:p>
        </p:txBody>
      </p:sp>
    </p:spTree>
    <p:extLst>
      <p:ext uri="{BB962C8B-B14F-4D97-AF65-F5344CB8AC3E}">
        <p14:creationId xmlns:p14="http://schemas.microsoft.com/office/powerpoint/2010/main" val="3763498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048" y="549764"/>
            <a:ext cx="7724775" cy="544836"/>
          </a:xfrm>
        </p:spPr>
        <p:txBody>
          <a:bodyPr/>
          <a:lstStyle/>
          <a:p>
            <a:pPr algn="ctr"/>
            <a:r>
              <a:rPr lang="en-US" dirty="0" smtClean="0"/>
              <a:t>Tax Reform – Student Debt Reduction</a:t>
            </a:r>
            <a:endParaRPr lang="en-US" dirty="0"/>
          </a:p>
        </p:txBody>
      </p:sp>
      <p:sp>
        <p:nvSpPr>
          <p:cNvPr id="3" name="Content Placeholder 2"/>
          <p:cNvSpPr>
            <a:spLocks noGrp="1"/>
          </p:cNvSpPr>
          <p:nvPr>
            <p:ph idx="1"/>
          </p:nvPr>
        </p:nvSpPr>
        <p:spPr>
          <a:xfrm>
            <a:off x="651048" y="1185991"/>
            <a:ext cx="7652694" cy="4830720"/>
          </a:xfrm>
        </p:spPr>
        <p:txBody>
          <a:bodyPr/>
          <a:lstStyle/>
          <a:p>
            <a:r>
              <a:rPr lang="en-US" sz="1800" dirty="0" smtClean="0"/>
              <a:t>In 2017 the national student debt surpassed $1.3 trillion; the average 2016 class graduate owed $37,000.</a:t>
            </a:r>
          </a:p>
          <a:p>
            <a:r>
              <a:rPr lang="en-US" sz="1800" dirty="0" smtClean="0"/>
              <a:t>Nearly 79 percent of Americans have access to a employment-based retirement savings account, but few Americans are able to make the maximum contribution ($18,000) to their account.</a:t>
            </a:r>
            <a:endParaRPr lang="en-US" sz="1800" dirty="0"/>
          </a:p>
          <a:p>
            <a:r>
              <a:rPr lang="en-US" sz="1800" dirty="0" smtClean="0"/>
              <a:t>Solutions:</a:t>
            </a:r>
          </a:p>
          <a:p>
            <a:pPr lvl="1"/>
            <a:r>
              <a:rPr lang="en-US" sz="1800" dirty="0" smtClean="0"/>
              <a:t>Allow employees to utilize a percentage of their unused 401(k) exclusion to pay down student debt.</a:t>
            </a:r>
          </a:p>
          <a:p>
            <a:pPr lvl="1"/>
            <a:r>
              <a:rPr lang="en-US" sz="1800" dirty="0" smtClean="0"/>
              <a:t>Allow employers to allocate 50% of their employer match to the employee’s retirement savings account and the remaining 50% to pay down the employee’s student loans. Employees could also opt to have 100% to go to the retirement savings account as an employer match.</a:t>
            </a:r>
          </a:p>
          <a:p>
            <a:endParaRPr lang="en-US" sz="1600" dirty="0"/>
          </a:p>
          <a:p>
            <a:pPr marL="0" indent="0">
              <a:buNone/>
            </a:pPr>
            <a:endParaRPr lang="en-US" sz="1400" dirty="0"/>
          </a:p>
          <a:p>
            <a:endParaRPr lang="en-US" sz="1400" dirty="0" smtClean="0"/>
          </a:p>
          <a:p>
            <a:pPr marL="0" indent="0">
              <a:buNone/>
            </a:pPr>
            <a:r>
              <a:rPr lang="en-US" sz="1400" dirty="0" smtClean="0"/>
              <a:t> </a:t>
            </a:r>
            <a:endParaRPr lang="en-US" sz="1400" dirty="0"/>
          </a:p>
        </p:txBody>
      </p:sp>
      <p:pic>
        <p:nvPicPr>
          <p:cNvPr id="4" name="Picture 3"/>
          <p:cNvPicPr>
            <a:picLocks noChangeAspect="1"/>
          </p:cNvPicPr>
          <p:nvPr/>
        </p:nvPicPr>
        <p:blipFill>
          <a:blip r:embed="rId2"/>
          <a:stretch>
            <a:fillRect/>
          </a:stretch>
        </p:blipFill>
        <p:spPr>
          <a:xfrm>
            <a:off x="3715466" y="4871339"/>
            <a:ext cx="1357696" cy="1411289"/>
          </a:xfrm>
          <a:prstGeom prst="rect">
            <a:avLst/>
          </a:prstGeom>
        </p:spPr>
      </p:pic>
    </p:spTree>
    <p:extLst>
      <p:ext uri="{BB962C8B-B14F-4D97-AF65-F5344CB8AC3E}">
        <p14:creationId xmlns:p14="http://schemas.microsoft.com/office/powerpoint/2010/main" val="2539228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4" y="549764"/>
            <a:ext cx="7724775" cy="544836"/>
          </a:xfrm>
        </p:spPr>
        <p:txBody>
          <a:bodyPr/>
          <a:lstStyle/>
          <a:p>
            <a:pPr algn="ctr"/>
            <a:r>
              <a:rPr lang="en-US" dirty="0" smtClean="0"/>
              <a:t>Tax Reform - Decoupling Individual and Business Income</a:t>
            </a:r>
            <a:endParaRPr lang="en-US" dirty="0"/>
          </a:p>
        </p:txBody>
      </p:sp>
      <p:sp>
        <p:nvSpPr>
          <p:cNvPr id="3" name="Content Placeholder 2"/>
          <p:cNvSpPr>
            <a:spLocks noGrp="1"/>
          </p:cNvSpPr>
          <p:nvPr>
            <p:ph idx="1"/>
          </p:nvPr>
        </p:nvSpPr>
        <p:spPr>
          <a:xfrm>
            <a:off x="311395" y="1520337"/>
            <a:ext cx="5192589" cy="3579201"/>
          </a:xfrm>
        </p:spPr>
        <p:txBody>
          <a:bodyPr/>
          <a:lstStyle/>
          <a:p>
            <a:r>
              <a:rPr lang="en-US" sz="2000" dirty="0" smtClean="0"/>
              <a:t>Both the House GOP Tax </a:t>
            </a:r>
            <a:r>
              <a:rPr lang="en-US" sz="2000" dirty="0"/>
              <a:t>B</a:t>
            </a:r>
            <a:r>
              <a:rPr lang="en-US" sz="2000" dirty="0" smtClean="0"/>
              <a:t>lueprint and the Camp tax reform draft contemplate reducing tax rates for small businesses (read: pass-through entities) so they can compete with larger ones.</a:t>
            </a:r>
          </a:p>
          <a:p>
            <a:endParaRPr lang="en-US" sz="2000" dirty="0" smtClean="0"/>
          </a:p>
          <a:p>
            <a:r>
              <a:rPr lang="en-US" sz="2000" dirty="0" smtClean="0"/>
              <a:t>If there is a substantial disparity between the pass-through and the individual income tax rate, individual taxpayers (partners) will seek ways to subject their income to the pass-through rate.</a:t>
            </a:r>
          </a:p>
          <a:p>
            <a:endParaRPr lang="en-US" sz="2000" dirty="0" smtClean="0"/>
          </a:p>
          <a:p>
            <a:r>
              <a:rPr lang="en-US" sz="2000" dirty="0" smtClean="0"/>
              <a:t>Depending on accompanying anti-abuse rules, law firms may face pressure from employees to modify their current employment policies.</a:t>
            </a:r>
            <a:endParaRPr lang="en-US" sz="2000" dirty="0"/>
          </a:p>
          <a:p>
            <a:pPr>
              <a:buFont typeface="Arial" panose="020B0604020202020204" pitchFamily="34" charset="0"/>
              <a:buChar char="•"/>
            </a:pPr>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6257" y="1836860"/>
            <a:ext cx="3048280" cy="3667125"/>
          </a:xfrm>
          <a:prstGeom prst="rect">
            <a:avLst/>
          </a:prstGeom>
        </p:spPr>
      </p:pic>
    </p:spTree>
    <p:extLst>
      <p:ext uri="{BB962C8B-B14F-4D97-AF65-F5344CB8AC3E}">
        <p14:creationId xmlns:p14="http://schemas.microsoft.com/office/powerpoint/2010/main" val="3912874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4" y="672857"/>
            <a:ext cx="7724775" cy="544836"/>
          </a:xfrm>
        </p:spPr>
        <p:txBody>
          <a:bodyPr/>
          <a:lstStyle/>
          <a:p>
            <a:pPr algn="ctr"/>
            <a:r>
              <a:rPr lang="en-US" dirty="0" smtClean="0"/>
              <a:t>Tax Reform - Changes to Methods of Accounting</a:t>
            </a:r>
            <a:endParaRPr lang="en-US" dirty="0"/>
          </a:p>
        </p:txBody>
      </p:sp>
      <p:sp>
        <p:nvSpPr>
          <p:cNvPr id="7" name="Content Placeholder 2"/>
          <p:cNvSpPr>
            <a:spLocks noGrp="1"/>
          </p:cNvSpPr>
          <p:nvPr>
            <p:ph idx="1"/>
          </p:nvPr>
        </p:nvSpPr>
        <p:spPr>
          <a:xfrm>
            <a:off x="733424" y="1757728"/>
            <a:ext cx="7724775" cy="3971925"/>
          </a:xfrm>
        </p:spPr>
        <p:txBody>
          <a:bodyPr/>
          <a:lstStyle/>
          <a:p>
            <a:r>
              <a:rPr lang="en-US" dirty="0" smtClean="0"/>
              <a:t>The Camp tax reform draft requires large law firms (over $10 million in revenue) to use the accrual accounting method; cash accounting method is not allowed.</a:t>
            </a:r>
          </a:p>
          <a:p>
            <a:endParaRPr lang="en-US" dirty="0" smtClean="0"/>
          </a:p>
          <a:p>
            <a:r>
              <a:rPr lang="en-US" dirty="0" smtClean="0"/>
              <a:t>Any positive adjustments as a result of transition to the accrual accounting method, would be included in income over a four-year period.</a:t>
            </a:r>
          </a:p>
          <a:p>
            <a:endParaRPr lang="en-US" dirty="0"/>
          </a:p>
          <a:p>
            <a:r>
              <a:rPr lang="en-US" dirty="0" smtClean="0"/>
              <a:t>Law firms financials could be greatly impacted (e.g., pay tax on “phantom income”, restrict client fee flexibility).</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313749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6643" y="2431075"/>
            <a:ext cx="5870713" cy="4011990"/>
          </a:xfrm>
          <a:prstGeom prst="rect">
            <a:avLst/>
          </a:prstGeom>
        </p:spPr>
      </p:pic>
      <p:sp>
        <p:nvSpPr>
          <p:cNvPr id="5" name="Rectangle 4"/>
          <p:cNvSpPr/>
          <p:nvPr/>
        </p:nvSpPr>
        <p:spPr>
          <a:xfrm>
            <a:off x="369277" y="838852"/>
            <a:ext cx="4572000" cy="1200329"/>
          </a:xfrm>
          <a:prstGeom prst="rect">
            <a:avLst/>
          </a:prstGeom>
        </p:spPr>
        <p:txBody>
          <a:bodyPr>
            <a:spAutoFit/>
          </a:bodyPr>
          <a:lstStyle/>
          <a:p>
            <a:pPr marL="0" indent="0" eaLnBrk="1" hangingPunct="1">
              <a:spcAft>
                <a:spcPts val="0"/>
              </a:spcAft>
              <a:buFontTx/>
              <a:buNone/>
            </a:pPr>
            <a:endParaRPr lang="en-US" sz="1800" b="1" dirty="0">
              <a:solidFill>
                <a:schemeClr val="bg1"/>
              </a:solidFill>
              <a:cs typeface="Arial" charset="0"/>
            </a:endParaRPr>
          </a:p>
          <a:p>
            <a:pPr marL="0" indent="0" eaLnBrk="1" hangingPunct="1">
              <a:spcAft>
                <a:spcPts val="0"/>
              </a:spcAft>
              <a:buFontTx/>
              <a:buNone/>
            </a:pPr>
            <a:r>
              <a:rPr lang="en-US" sz="1800" b="1" dirty="0">
                <a:solidFill>
                  <a:schemeClr val="bg1"/>
                </a:solidFill>
                <a:cs typeface="Arial" charset="0"/>
              </a:rPr>
              <a:t>Russ </a:t>
            </a:r>
            <a:r>
              <a:rPr lang="en-US" sz="1800" b="1" dirty="0" smtClean="0">
                <a:solidFill>
                  <a:schemeClr val="bg1"/>
                </a:solidFill>
                <a:cs typeface="Arial" charset="0"/>
              </a:rPr>
              <a:t>Sullivan</a:t>
            </a:r>
          </a:p>
          <a:p>
            <a:pPr marL="0" indent="0" eaLnBrk="1" hangingPunct="1">
              <a:spcAft>
                <a:spcPts val="0"/>
              </a:spcAft>
              <a:buFontTx/>
              <a:buNone/>
            </a:pPr>
            <a:r>
              <a:rPr lang="en-US" sz="1800" b="1" dirty="0" smtClean="0">
                <a:solidFill>
                  <a:schemeClr val="bg1"/>
                </a:solidFill>
                <a:cs typeface="Arial" charset="0"/>
              </a:rPr>
              <a:t>Partner</a:t>
            </a:r>
            <a:endParaRPr lang="en-US" sz="1800" b="1" dirty="0">
              <a:solidFill>
                <a:schemeClr val="bg1"/>
              </a:solidFill>
              <a:cs typeface="Arial" charset="0"/>
            </a:endParaRPr>
          </a:p>
          <a:p>
            <a:pPr marL="0" indent="0" eaLnBrk="1" hangingPunct="1">
              <a:spcAft>
                <a:spcPts val="0"/>
              </a:spcAft>
              <a:buFontTx/>
              <a:buNone/>
            </a:pPr>
            <a:r>
              <a:rPr lang="en-US" sz="1800" b="1" dirty="0" smtClean="0">
                <a:solidFill>
                  <a:schemeClr val="bg1"/>
                </a:solidFill>
                <a:cs typeface="Arial" charset="0"/>
              </a:rPr>
              <a:t>rsullivan@mcguirewoods.com </a:t>
            </a:r>
            <a:endParaRPr lang="en-US" sz="1800" dirty="0">
              <a:solidFill>
                <a:schemeClr val="bg1"/>
              </a:solidFill>
              <a:cs typeface="Arial" charset="0"/>
            </a:endParaRPr>
          </a:p>
        </p:txBody>
      </p:sp>
      <p:sp>
        <p:nvSpPr>
          <p:cNvPr id="6" name="Title 3"/>
          <p:cNvSpPr>
            <a:spLocks noGrp="1"/>
          </p:cNvSpPr>
          <p:nvPr>
            <p:ph type="ctrTitle"/>
          </p:nvPr>
        </p:nvSpPr>
        <p:spPr>
          <a:xfrm>
            <a:off x="448407" y="211145"/>
            <a:ext cx="7702031" cy="794760"/>
          </a:xfrm>
        </p:spPr>
        <p:txBody>
          <a:bodyPr/>
          <a:lstStyle/>
          <a:p>
            <a:pPr eaLnBrk="1" hangingPunct="1"/>
            <a:r>
              <a:rPr lang="en-US" dirty="0" smtClean="0">
                <a:solidFill>
                  <a:schemeClr val="bg1"/>
                </a:solidFill>
                <a:latin typeface="Arial" charset="0"/>
                <a:cs typeface="Arial" charset="0"/>
              </a:rPr>
              <a:t>Questions or Comments?</a:t>
            </a:r>
          </a:p>
        </p:txBody>
      </p:sp>
    </p:spTree>
    <p:extLst>
      <p:ext uri="{BB962C8B-B14F-4D97-AF65-F5344CB8AC3E}">
        <p14:creationId xmlns:p14="http://schemas.microsoft.com/office/powerpoint/2010/main" val="1294659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048" y="654518"/>
            <a:ext cx="7724775" cy="544836"/>
          </a:xfrm>
        </p:spPr>
        <p:txBody>
          <a:bodyPr/>
          <a:lstStyle/>
          <a:p>
            <a:r>
              <a:rPr lang="en-US" dirty="0" smtClean="0"/>
              <a:t>Senate Healthcare Vote</a:t>
            </a:r>
            <a:endParaRPr lang="en-US" dirty="0"/>
          </a:p>
        </p:txBody>
      </p:sp>
      <p:sp>
        <p:nvSpPr>
          <p:cNvPr id="3" name="TextBox 2"/>
          <p:cNvSpPr txBox="1"/>
          <p:nvPr/>
        </p:nvSpPr>
        <p:spPr>
          <a:xfrm>
            <a:off x="3509473" y="5522323"/>
            <a:ext cx="2354996" cy="246221"/>
          </a:xfrm>
          <a:prstGeom prst="rect">
            <a:avLst/>
          </a:prstGeom>
          <a:noFill/>
        </p:spPr>
        <p:txBody>
          <a:bodyPr wrap="square" rtlCol="0">
            <a:spAutoFit/>
          </a:bodyPr>
          <a:lstStyle/>
          <a:p>
            <a:r>
              <a:rPr lang="en-US" sz="1000" dirty="0" smtClean="0"/>
              <a:t>Source: C-SPAN and </a:t>
            </a:r>
            <a:r>
              <a:rPr lang="en-US" sz="1000" dirty="0" err="1" smtClean="0"/>
              <a:t>Buzzfeed</a:t>
            </a:r>
            <a:r>
              <a:rPr lang="en-US" sz="1000" dirty="0" smtClean="0"/>
              <a:t> </a:t>
            </a:r>
            <a:endParaRPr lang="en-US" sz="1000" dirty="0"/>
          </a:p>
        </p:txBody>
      </p:sp>
      <p:pic>
        <p:nvPicPr>
          <p:cNvPr id="6" name="Content Placeholder 5"/>
          <p:cNvPicPr>
            <a:picLocks noGrp="1" noChangeAspect="1"/>
          </p:cNvPicPr>
          <p:nvPr>
            <p:ph idx="1"/>
          </p:nvPr>
        </p:nvPicPr>
        <p:blipFill>
          <a:blip r:embed="rId2"/>
          <a:stretch>
            <a:fillRect/>
          </a:stretch>
        </p:blipFill>
        <p:spPr>
          <a:xfrm>
            <a:off x="1156188" y="1367162"/>
            <a:ext cx="7080635" cy="3987353"/>
          </a:xfrm>
          <a:prstGeom prst="rect">
            <a:avLst/>
          </a:prstGeom>
        </p:spPr>
      </p:pic>
    </p:spTree>
    <p:extLst>
      <p:ext uri="{BB962C8B-B14F-4D97-AF65-F5344CB8AC3E}">
        <p14:creationId xmlns:p14="http://schemas.microsoft.com/office/powerpoint/2010/main" val="9354010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0052" y="1564377"/>
            <a:ext cx="3899725" cy="4634199"/>
          </a:xfrm>
        </p:spPr>
        <p:txBody>
          <a:bodyPr>
            <a:normAutofit/>
          </a:bodyPr>
          <a:lstStyle/>
          <a:p>
            <a:r>
              <a:rPr lang="en-US" dirty="0" smtClean="0"/>
              <a:t>With the collapse of the ACA repeal and replace effort in the Senate, the debate over comprehensive healthcare reform ends for this year.</a:t>
            </a:r>
            <a:r>
              <a:rPr lang="en-US" dirty="0"/>
              <a:t>  </a:t>
            </a:r>
            <a:endParaRPr lang="en-US" dirty="0" smtClean="0"/>
          </a:p>
          <a:p>
            <a:pPr marL="0" indent="0">
              <a:buNone/>
            </a:pPr>
            <a:endParaRPr lang="en-US" dirty="0" smtClean="0"/>
          </a:p>
          <a:p>
            <a:r>
              <a:rPr lang="en-US" dirty="0" smtClean="0"/>
              <a:t>But we expect that some proposals on healthcare fixes will become law:</a:t>
            </a:r>
          </a:p>
          <a:p>
            <a:pPr marL="857250" lvl="1" indent="-457200">
              <a:buFont typeface="+mj-lt"/>
              <a:buAutoNum type="arabicPeriod"/>
            </a:pPr>
            <a:r>
              <a:rPr lang="en-US" sz="1800" dirty="0" smtClean="0"/>
              <a:t>Regulatory action</a:t>
            </a:r>
          </a:p>
          <a:p>
            <a:pPr marL="857250" lvl="1" indent="-457200">
              <a:buFont typeface="+mj-lt"/>
              <a:buAutoNum type="arabicPeriod"/>
            </a:pPr>
            <a:r>
              <a:rPr lang="en-US" sz="1800" dirty="0" smtClean="0"/>
              <a:t>Market stabilization legislation</a:t>
            </a:r>
          </a:p>
          <a:p>
            <a:pPr marL="857250" lvl="1" indent="-457200">
              <a:buFont typeface="+mj-lt"/>
              <a:buAutoNum type="arabicPeriod"/>
            </a:pPr>
            <a:r>
              <a:rPr lang="en-US" sz="1800" dirty="0" smtClean="0"/>
              <a:t>Must-pass legislation</a:t>
            </a:r>
          </a:p>
          <a:p>
            <a:endParaRPr lang="en-US" dirty="0"/>
          </a:p>
          <a:p>
            <a:pPr marL="0" indent="0">
              <a:buNone/>
            </a:pPr>
            <a:endParaRPr lang="en-US" dirty="0"/>
          </a:p>
          <a:p>
            <a:endParaRPr lang="en-US" dirty="0" smtClean="0"/>
          </a:p>
          <a:p>
            <a:endParaRPr lang="en-US" dirty="0" smtClean="0"/>
          </a:p>
        </p:txBody>
      </p:sp>
      <p:sp>
        <p:nvSpPr>
          <p:cNvPr id="6" name="Title 1"/>
          <p:cNvSpPr txBox="1">
            <a:spLocks/>
          </p:cNvSpPr>
          <p:nvPr/>
        </p:nvSpPr>
        <p:spPr bwMode="auto">
          <a:xfrm>
            <a:off x="156333" y="720602"/>
            <a:ext cx="8878956" cy="544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rgbClr val="165788"/>
                </a:solidFill>
                <a:latin typeface="Arial" pitchFamily="34" charset="0"/>
                <a:ea typeface="+mj-ea"/>
                <a:cs typeface="Arial" pitchFamily="34" charset="0"/>
              </a:defRPr>
            </a:lvl1pPr>
            <a:lvl2pPr algn="l" rtl="0" eaLnBrk="1" fontAlgn="base" hangingPunct="1">
              <a:spcBef>
                <a:spcPct val="0"/>
              </a:spcBef>
              <a:spcAft>
                <a:spcPct val="0"/>
              </a:spcAft>
              <a:defRPr sz="2400" b="1">
                <a:solidFill>
                  <a:schemeClr val="bg1"/>
                </a:solidFill>
                <a:latin typeface="Arial" charset="0"/>
                <a:cs typeface="Arial" charset="0"/>
              </a:defRPr>
            </a:lvl2pPr>
            <a:lvl3pPr algn="l" rtl="0" eaLnBrk="1" fontAlgn="base" hangingPunct="1">
              <a:spcBef>
                <a:spcPct val="0"/>
              </a:spcBef>
              <a:spcAft>
                <a:spcPct val="0"/>
              </a:spcAft>
              <a:defRPr sz="2400" b="1">
                <a:solidFill>
                  <a:schemeClr val="bg1"/>
                </a:solidFill>
                <a:latin typeface="Arial" charset="0"/>
                <a:cs typeface="Arial" charset="0"/>
              </a:defRPr>
            </a:lvl3pPr>
            <a:lvl4pPr algn="l" rtl="0" eaLnBrk="1" fontAlgn="base" hangingPunct="1">
              <a:spcBef>
                <a:spcPct val="0"/>
              </a:spcBef>
              <a:spcAft>
                <a:spcPct val="0"/>
              </a:spcAft>
              <a:defRPr sz="2400" b="1">
                <a:solidFill>
                  <a:schemeClr val="bg1"/>
                </a:solidFill>
                <a:latin typeface="Arial" charset="0"/>
                <a:cs typeface="Arial" charset="0"/>
              </a:defRPr>
            </a:lvl4pPr>
            <a:lvl5pPr algn="l" rtl="0" eaLnBrk="1" fontAlgn="base" hangingPunct="1">
              <a:spcBef>
                <a:spcPct val="0"/>
              </a:spcBef>
              <a:spcAft>
                <a:spcPct val="0"/>
              </a:spcAft>
              <a:defRPr sz="2400" b="1">
                <a:solidFill>
                  <a:schemeClr val="bg1"/>
                </a:solidFill>
                <a:latin typeface="Arial" charset="0"/>
                <a:cs typeface="Arial" charset="0"/>
              </a:defRPr>
            </a:lvl5pPr>
            <a:lvl6pPr marL="457200" algn="l" rtl="0" eaLnBrk="1" fontAlgn="base" hangingPunct="1">
              <a:spcBef>
                <a:spcPct val="0"/>
              </a:spcBef>
              <a:spcAft>
                <a:spcPct val="0"/>
              </a:spcAft>
              <a:defRPr sz="2800">
                <a:solidFill>
                  <a:schemeClr val="bg1"/>
                </a:solidFill>
                <a:latin typeface="Optima" pitchFamily="34" charset="0"/>
              </a:defRPr>
            </a:lvl6pPr>
            <a:lvl7pPr marL="914400" algn="l" rtl="0" eaLnBrk="1" fontAlgn="base" hangingPunct="1">
              <a:spcBef>
                <a:spcPct val="0"/>
              </a:spcBef>
              <a:spcAft>
                <a:spcPct val="0"/>
              </a:spcAft>
              <a:defRPr sz="2800">
                <a:solidFill>
                  <a:schemeClr val="bg1"/>
                </a:solidFill>
                <a:latin typeface="Optima" pitchFamily="34" charset="0"/>
              </a:defRPr>
            </a:lvl7pPr>
            <a:lvl8pPr marL="1371600" algn="l" rtl="0" eaLnBrk="1" fontAlgn="base" hangingPunct="1">
              <a:spcBef>
                <a:spcPct val="0"/>
              </a:spcBef>
              <a:spcAft>
                <a:spcPct val="0"/>
              </a:spcAft>
              <a:defRPr sz="2800">
                <a:solidFill>
                  <a:schemeClr val="bg1"/>
                </a:solidFill>
                <a:latin typeface="Optima" pitchFamily="34" charset="0"/>
              </a:defRPr>
            </a:lvl8pPr>
            <a:lvl9pPr marL="1828800" algn="l" rtl="0" eaLnBrk="1" fontAlgn="base" hangingPunct="1">
              <a:spcBef>
                <a:spcPct val="0"/>
              </a:spcBef>
              <a:spcAft>
                <a:spcPct val="0"/>
              </a:spcAft>
              <a:defRPr sz="2800">
                <a:solidFill>
                  <a:schemeClr val="bg1"/>
                </a:solidFill>
                <a:latin typeface="Optima" pitchFamily="34" charset="0"/>
              </a:defRPr>
            </a:lvl9pPr>
          </a:lstStyle>
          <a:p>
            <a:pPr algn="ctr"/>
            <a:r>
              <a:rPr lang="en-US" kern="0" dirty="0" smtClean="0"/>
              <a:t>What is Going on in Washington DC?</a:t>
            </a:r>
            <a:endParaRPr lang="en-US" kern="0" dirty="0"/>
          </a:p>
        </p:txBody>
      </p:sp>
      <p:pic>
        <p:nvPicPr>
          <p:cNvPr id="1026" name="Picture 2" descr="https://tribfox40.files.wordpress.com/2017/03/s076510830.jpg?quality=85&amp;strip=all&amp;w=400&amp;h=225&amp;crop=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9801" y="2149475"/>
            <a:ext cx="3810000" cy="2739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0490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4" y="530778"/>
            <a:ext cx="7724775" cy="544836"/>
          </a:xfrm>
        </p:spPr>
        <p:txBody>
          <a:bodyPr/>
          <a:lstStyle/>
          <a:p>
            <a:pPr algn="ctr"/>
            <a:r>
              <a:rPr lang="en-US" dirty="0" smtClean="0"/>
              <a:t>Trump Administration is Marching Forward</a:t>
            </a:r>
            <a:br>
              <a:rPr lang="en-US" dirty="0" smtClean="0"/>
            </a:br>
            <a:endParaRPr lang="en-US" dirty="0"/>
          </a:p>
        </p:txBody>
      </p:sp>
      <p:sp>
        <p:nvSpPr>
          <p:cNvPr id="3" name="Content Placeholder 2"/>
          <p:cNvSpPr>
            <a:spLocks noGrp="1"/>
          </p:cNvSpPr>
          <p:nvPr>
            <p:ph idx="1"/>
          </p:nvPr>
        </p:nvSpPr>
        <p:spPr>
          <a:xfrm>
            <a:off x="733424" y="1164407"/>
            <a:ext cx="7724775" cy="4717773"/>
          </a:xfrm>
        </p:spPr>
        <p:txBody>
          <a:bodyPr>
            <a:normAutofit/>
          </a:bodyPr>
          <a:lstStyle/>
          <a:p>
            <a:r>
              <a:rPr lang="en-US" sz="2300" dirty="0" smtClean="0"/>
              <a:t>HHS Secretary Price has charged his team to review all of the ACA regulations. At the rate of 10 sets of regulations per week, it will take 18 months to review these regulations. </a:t>
            </a:r>
            <a:r>
              <a:rPr lang="en-US" sz="2300" dirty="0"/>
              <a:t> </a:t>
            </a:r>
          </a:p>
          <a:p>
            <a:endParaRPr lang="en-US" sz="2300" dirty="0"/>
          </a:p>
          <a:p>
            <a:r>
              <a:rPr lang="en-US" sz="2300" dirty="0" smtClean="0"/>
              <a:t>The Administration will need to decide whether to continue the cost-sharing payments for low-income participants, to help them with deductibles and co-pays. These payments have been made on a month-to-month basis since January. A group of 16 Democrat Attorneys General has successfully intervened in the lawsuit which will complicate the Administration’s ability to unilaterally end these payments. </a:t>
            </a:r>
          </a:p>
          <a:p>
            <a:endParaRPr lang="en-US" sz="2300" dirty="0"/>
          </a:p>
          <a:p>
            <a:pPr marL="0" indent="0">
              <a:buNone/>
            </a:pPr>
            <a:endParaRPr lang="en-US" dirty="0" smtClean="0"/>
          </a:p>
        </p:txBody>
      </p:sp>
    </p:spTree>
    <p:extLst>
      <p:ext uri="{BB962C8B-B14F-4D97-AF65-F5344CB8AC3E}">
        <p14:creationId xmlns:p14="http://schemas.microsoft.com/office/powerpoint/2010/main" val="32662818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213" y="584933"/>
            <a:ext cx="7943193" cy="544836"/>
          </a:xfrm>
        </p:spPr>
        <p:txBody>
          <a:bodyPr/>
          <a:lstStyle/>
          <a:p>
            <a:pPr algn="ctr"/>
            <a:r>
              <a:rPr lang="en-US" dirty="0" smtClean="0"/>
              <a:t>Prospects for Some Healthcare Legislation to Pass This Year is Good</a:t>
            </a:r>
            <a:endParaRPr lang="en-US" dirty="0"/>
          </a:p>
        </p:txBody>
      </p:sp>
      <p:sp>
        <p:nvSpPr>
          <p:cNvPr id="3" name="Content Placeholder 2"/>
          <p:cNvSpPr>
            <a:spLocks noGrp="1"/>
          </p:cNvSpPr>
          <p:nvPr>
            <p:ph idx="1"/>
          </p:nvPr>
        </p:nvSpPr>
        <p:spPr>
          <a:xfrm>
            <a:off x="733423" y="1634637"/>
            <a:ext cx="7724775" cy="3971925"/>
          </a:xfrm>
        </p:spPr>
        <p:txBody>
          <a:bodyPr/>
          <a:lstStyle/>
          <a:p>
            <a:r>
              <a:rPr lang="en-US" dirty="0" smtClean="0"/>
              <a:t>The ACA repeal and replace effort was moving under special reconciliation rules in the Senate so that it only required 51 votes to pass. There are 52 Republican Senators.</a:t>
            </a:r>
          </a:p>
          <a:p>
            <a:pPr marL="0" indent="0">
              <a:buNone/>
            </a:pPr>
            <a:endParaRPr lang="en-US" dirty="0" smtClean="0"/>
          </a:p>
          <a:p>
            <a:r>
              <a:rPr lang="en-US" dirty="0" smtClean="0"/>
              <a:t>There are Democrat Senators who know that the ACA needs some fixes but they were not willing to be associated with the Republican effort to “repeal.”</a:t>
            </a:r>
          </a:p>
          <a:p>
            <a:endParaRPr lang="en-US" dirty="0"/>
          </a:p>
          <a:p>
            <a:r>
              <a:rPr lang="en-US" dirty="0" smtClean="0"/>
              <a:t>Following the collapse of the ACA repeal and replace effort, Senate HELP Committee Chairman Alexander (R-TN) announced regular order hearings on healthcare reform starting the first week in September.</a:t>
            </a:r>
            <a:endParaRPr lang="en-US" dirty="0"/>
          </a:p>
        </p:txBody>
      </p:sp>
    </p:spTree>
    <p:extLst>
      <p:ext uri="{BB962C8B-B14F-4D97-AF65-F5344CB8AC3E}">
        <p14:creationId xmlns:p14="http://schemas.microsoft.com/office/powerpoint/2010/main" val="6673956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218" y="549764"/>
            <a:ext cx="7724775" cy="544836"/>
          </a:xfrm>
        </p:spPr>
        <p:txBody>
          <a:bodyPr/>
          <a:lstStyle/>
          <a:p>
            <a:pPr algn="ctr"/>
            <a:r>
              <a:rPr lang="en-US" dirty="0" smtClean="0"/>
              <a:t>House Problem Solvers Caucus</a:t>
            </a:r>
            <a:endParaRPr lang="en-US" dirty="0"/>
          </a:p>
        </p:txBody>
      </p:sp>
      <p:sp>
        <p:nvSpPr>
          <p:cNvPr id="3" name="Content Placeholder 2"/>
          <p:cNvSpPr>
            <a:spLocks noGrp="1"/>
          </p:cNvSpPr>
          <p:nvPr>
            <p:ph idx="1"/>
          </p:nvPr>
        </p:nvSpPr>
        <p:spPr>
          <a:xfrm>
            <a:off x="241056" y="1389002"/>
            <a:ext cx="4849690" cy="3886932"/>
          </a:xfrm>
        </p:spPr>
        <p:txBody>
          <a:bodyPr/>
          <a:lstStyle/>
          <a:p>
            <a:r>
              <a:rPr lang="en-US" sz="2000" dirty="0" smtClean="0"/>
              <a:t>A group of 43 moderate Republican and Democrat House members who came together to work on tax and infrastructure last Congress have released a list of 5 recommendations to stabilize the individual health insurance marketplace:</a:t>
            </a:r>
          </a:p>
          <a:p>
            <a:pPr lvl="1"/>
            <a:r>
              <a:rPr lang="en-US" sz="1600" dirty="0" smtClean="0"/>
              <a:t>Permanently continue the cost-sharing reduction payments</a:t>
            </a:r>
          </a:p>
          <a:p>
            <a:pPr lvl="1"/>
            <a:r>
              <a:rPr lang="en-US" sz="1600" dirty="0" smtClean="0"/>
              <a:t>Create a stability fund that states can use to help with high cost individuals</a:t>
            </a:r>
          </a:p>
          <a:p>
            <a:pPr lvl="1"/>
            <a:r>
              <a:rPr lang="en-US" sz="1600" dirty="0" smtClean="0"/>
              <a:t>Adjust the employer mandate to begin for businesses of 500 or more employees</a:t>
            </a:r>
          </a:p>
          <a:p>
            <a:pPr lvl="1"/>
            <a:r>
              <a:rPr lang="en-US" sz="1600" dirty="0" smtClean="0"/>
              <a:t>Repeal the Medical Device Tax</a:t>
            </a:r>
          </a:p>
          <a:p>
            <a:pPr lvl="1"/>
            <a:r>
              <a:rPr lang="en-US" sz="1600" dirty="0" smtClean="0"/>
              <a:t>Allow streamlined Section 1332 waivers for the states</a:t>
            </a:r>
            <a:endParaRPr lang="en-US"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0746" y="1996221"/>
            <a:ext cx="3835978" cy="2672494"/>
          </a:xfrm>
          <a:prstGeom prst="rect">
            <a:avLst/>
          </a:prstGeom>
        </p:spPr>
      </p:pic>
      <p:sp>
        <p:nvSpPr>
          <p:cNvPr id="5" name="Rectangle 4"/>
          <p:cNvSpPr/>
          <p:nvPr/>
        </p:nvSpPr>
        <p:spPr>
          <a:xfrm>
            <a:off x="6603023" y="4668715"/>
            <a:ext cx="2391508" cy="215444"/>
          </a:xfrm>
          <a:prstGeom prst="rect">
            <a:avLst/>
          </a:prstGeom>
        </p:spPr>
        <p:txBody>
          <a:bodyPr wrap="square">
            <a:spAutoFit/>
          </a:bodyPr>
          <a:lstStyle/>
          <a:p>
            <a:r>
              <a:rPr lang="en-US" sz="800" dirty="0" smtClean="0"/>
              <a:t>Source: https</a:t>
            </a:r>
            <a:r>
              <a:rPr lang="en-US" sz="800" dirty="0"/>
              <a:t>://thoughtcatalog.files.wordpress.com</a:t>
            </a:r>
          </a:p>
        </p:txBody>
      </p:sp>
    </p:spTree>
    <p:extLst>
      <p:ext uri="{BB962C8B-B14F-4D97-AF65-F5344CB8AC3E}">
        <p14:creationId xmlns:p14="http://schemas.microsoft.com/office/powerpoint/2010/main" val="121418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4" y="699233"/>
            <a:ext cx="7724775" cy="544836"/>
          </a:xfrm>
        </p:spPr>
        <p:txBody>
          <a:bodyPr/>
          <a:lstStyle/>
          <a:p>
            <a:pPr algn="ctr"/>
            <a:r>
              <a:rPr lang="en-US" dirty="0" smtClean="0"/>
              <a:t>What Each Side Likes</a:t>
            </a:r>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3006" y="2153636"/>
            <a:ext cx="2340867" cy="2394653"/>
          </a:xfrm>
          <a:prstGeom prst="rect">
            <a:avLst/>
          </a:prstGeom>
        </p:spPr>
      </p:pic>
      <p:sp>
        <p:nvSpPr>
          <p:cNvPr id="10" name="Rectangle 9"/>
          <p:cNvSpPr/>
          <p:nvPr/>
        </p:nvSpPr>
        <p:spPr>
          <a:xfrm>
            <a:off x="5659679" y="1703247"/>
            <a:ext cx="3302246" cy="3539430"/>
          </a:xfrm>
          <a:prstGeom prst="rect">
            <a:avLst/>
          </a:prstGeom>
        </p:spPr>
        <p:txBody>
          <a:bodyPr wrap="square">
            <a:spAutoFit/>
          </a:bodyPr>
          <a:lstStyle/>
          <a:p>
            <a:r>
              <a:rPr lang="en-US" b="1" u="sng" dirty="0" smtClean="0"/>
              <a:t>Democrats</a:t>
            </a:r>
            <a:endParaRPr lang="en-US" b="1" u="sng" dirty="0"/>
          </a:p>
          <a:p>
            <a:pPr marL="342900" indent="-342900">
              <a:buFont typeface="Arial" panose="020B0604020202020204" pitchFamily="34" charset="0"/>
              <a:buChar char="•"/>
            </a:pPr>
            <a:r>
              <a:rPr lang="en-US" sz="2000" dirty="0"/>
              <a:t>Certainty about the cost-sharing </a:t>
            </a:r>
            <a:r>
              <a:rPr lang="en-US" sz="2000" dirty="0" smtClean="0"/>
              <a:t>payments</a:t>
            </a:r>
          </a:p>
          <a:p>
            <a:endParaRPr lang="en-US" sz="2000" dirty="0"/>
          </a:p>
          <a:p>
            <a:pPr marL="342900" indent="-342900">
              <a:buFont typeface="Arial" panose="020B0604020202020204" pitchFamily="34" charset="0"/>
              <a:buChar char="•"/>
            </a:pPr>
            <a:r>
              <a:rPr lang="en-US" sz="2000" dirty="0"/>
              <a:t>Reinsurance/State stability </a:t>
            </a:r>
            <a:r>
              <a:rPr lang="en-US" sz="2000" dirty="0" smtClean="0"/>
              <a:t>funds</a:t>
            </a:r>
          </a:p>
          <a:p>
            <a:endParaRPr lang="en-US" sz="2000" dirty="0"/>
          </a:p>
          <a:p>
            <a:pPr marL="342900" indent="-342900">
              <a:buFont typeface="Arial" panose="020B0604020202020204" pitchFamily="34" charset="0"/>
              <a:buChar char="•"/>
            </a:pPr>
            <a:r>
              <a:rPr lang="en-US" sz="2000" dirty="0"/>
              <a:t>Assistance for low income individuals in the 19 states where Medicaid was not expanded</a:t>
            </a:r>
          </a:p>
        </p:txBody>
      </p:sp>
      <p:sp>
        <p:nvSpPr>
          <p:cNvPr id="11" name="Rectangle 10"/>
          <p:cNvSpPr/>
          <p:nvPr/>
        </p:nvSpPr>
        <p:spPr>
          <a:xfrm>
            <a:off x="302683" y="1703247"/>
            <a:ext cx="2724517" cy="3231654"/>
          </a:xfrm>
          <a:prstGeom prst="rect">
            <a:avLst/>
          </a:prstGeom>
        </p:spPr>
        <p:txBody>
          <a:bodyPr wrap="square">
            <a:spAutoFit/>
          </a:bodyPr>
          <a:lstStyle/>
          <a:p>
            <a:r>
              <a:rPr lang="en-US" b="1" u="sng" dirty="0" smtClean="0"/>
              <a:t>Republicans</a:t>
            </a:r>
            <a:endParaRPr lang="en-US" b="1" u="sng" dirty="0"/>
          </a:p>
          <a:p>
            <a:pPr marL="342900" indent="-342900">
              <a:buFont typeface="Arial" panose="020B0604020202020204" pitchFamily="34" charset="0"/>
              <a:buChar char="•"/>
            </a:pPr>
            <a:r>
              <a:rPr lang="en-US" sz="2000" dirty="0"/>
              <a:t>Scale up of the employer </a:t>
            </a:r>
            <a:r>
              <a:rPr lang="en-US" sz="2000" dirty="0" smtClean="0"/>
              <a:t>mandate to 500 employees.</a:t>
            </a:r>
          </a:p>
          <a:p>
            <a:endParaRPr lang="en-US" sz="2000" dirty="0"/>
          </a:p>
          <a:p>
            <a:pPr marL="342900" indent="-342900">
              <a:buFont typeface="Arial" panose="020B0604020202020204" pitchFamily="34" charset="0"/>
              <a:buChar char="•"/>
            </a:pPr>
            <a:r>
              <a:rPr lang="en-US" sz="2000" dirty="0"/>
              <a:t>Flexible state waivers </a:t>
            </a:r>
            <a:endParaRPr lang="en-US" sz="2000" dirty="0" smtClean="0"/>
          </a:p>
          <a:p>
            <a:endParaRPr lang="en-US" sz="2000" dirty="0"/>
          </a:p>
          <a:p>
            <a:pPr marL="342900" indent="-342900">
              <a:buFont typeface="Arial" panose="020B0604020202020204" pitchFamily="34" charset="0"/>
              <a:buChar char="•"/>
            </a:pPr>
            <a:r>
              <a:rPr lang="en-US" sz="2000" dirty="0"/>
              <a:t>Repeal of the Medical Device Tax </a:t>
            </a:r>
          </a:p>
        </p:txBody>
      </p:sp>
    </p:spTree>
    <p:extLst>
      <p:ext uri="{BB962C8B-B14F-4D97-AF65-F5344CB8AC3E}">
        <p14:creationId xmlns:p14="http://schemas.microsoft.com/office/powerpoint/2010/main" val="548837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5" y="699234"/>
            <a:ext cx="7724775" cy="544836"/>
          </a:xfrm>
        </p:spPr>
        <p:txBody>
          <a:bodyPr/>
          <a:lstStyle/>
          <a:p>
            <a:pPr algn="ctr"/>
            <a:r>
              <a:rPr lang="en-US" dirty="0" smtClean="0"/>
              <a:t>Must-Pass Legislation</a:t>
            </a:r>
            <a:endParaRPr lang="en-US" dirty="0"/>
          </a:p>
        </p:txBody>
      </p:sp>
      <p:sp>
        <p:nvSpPr>
          <p:cNvPr id="3" name="Content Placeholder 2"/>
          <p:cNvSpPr>
            <a:spLocks noGrp="1"/>
          </p:cNvSpPr>
          <p:nvPr>
            <p:ph idx="1"/>
          </p:nvPr>
        </p:nvSpPr>
        <p:spPr>
          <a:xfrm>
            <a:off x="504825" y="1335698"/>
            <a:ext cx="4577130" cy="4678240"/>
          </a:xfrm>
        </p:spPr>
        <p:txBody>
          <a:bodyPr/>
          <a:lstStyle/>
          <a:p>
            <a:r>
              <a:rPr lang="en-US" dirty="0" smtClean="0"/>
              <a:t>By the end of September, there are three pieces of legislation that must pass the Senate with at least 60 votes. This will require bipartisan cooperation.</a:t>
            </a:r>
          </a:p>
          <a:p>
            <a:pPr lvl="1"/>
            <a:r>
              <a:rPr lang="en-US" dirty="0" smtClean="0"/>
              <a:t>Debt Limit</a:t>
            </a:r>
          </a:p>
          <a:p>
            <a:pPr lvl="1"/>
            <a:r>
              <a:rPr lang="en-US" dirty="0" smtClean="0"/>
              <a:t>Appropriations bills or a Continuing Resolution (“CR”)</a:t>
            </a:r>
          </a:p>
          <a:p>
            <a:pPr lvl="1"/>
            <a:r>
              <a:rPr lang="en-US" dirty="0" smtClean="0"/>
              <a:t>Reauthorization of CHIP</a:t>
            </a:r>
          </a:p>
          <a:p>
            <a:pPr lvl="1"/>
            <a:endParaRPr lang="en-US" dirty="0"/>
          </a:p>
          <a:p>
            <a:r>
              <a:rPr lang="en-US" dirty="0" smtClean="0"/>
              <a:t>Some of these could be combined into a larger bill.</a:t>
            </a:r>
            <a:endParaRPr lang="en-US" dirty="0"/>
          </a:p>
          <a:p>
            <a:pPr>
              <a:buFont typeface="Arial" panose="020B0604020202020204" pitchFamily="34" charset="0"/>
              <a:buChar char="•"/>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7719" y="1732085"/>
            <a:ext cx="3657978" cy="3631223"/>
          </a:xfrm>
          <a:prstGeom prst="rect">
            <a:avLst/>
          </a:prstGeom>
        </p:spPr>
      </p:pic>
    </p:spTree>
    <p:extLst>
      <p:ext uri="{BB962C8B-B14F-4D97-AF65-F5344CB8AC3E}">
        <p14:creationId xmlns:p14="http://schemas.microsoft.com/office/powerpoint/2010/main" val="2648613549"/>
      </p:ext>
    </p:extLst>
  </p:cSld>
  <p:clrMapOvr>
    <a:masterClrMapping/>
  </p:clrMapOvr>
</p:sld>
</file>

<file path=ppt/theme/theme1.xml><?xml version="1.0" encoding="utf-8"?>
<a:theme xmlns:a="http://schemas.openxmlformats.org/drawingml/2006/main" name="MW Template 1 (DEFAULT)">
  <a:themeElements>
    <a:clrScheme name="Custom 9">
      <a:dk1>
        <a:sysClr val="windowText" lastClr="000000"/>
      </a:dk1>
      <a:lt1>
        <a:sysClr val="window" lastClr="FFFFFF"/>
      </a:lt1>
      <a:dk2>
        <a:srgbClr val="1F497D"/>
      </a:dk2>
      <a:lt2>
        <a:srgbClr val="EEECE1"/>
      </a:lt2>
      <a:accent1>
        <a:srgbClr val="165788"/>
      </a:accent1>
      <a:accent2>
        <a:srgbClr val="8B8D8E"/>
      </a:accent2>
      <a:accent3>
        <a:srgbClr val="5B8F22"/>
      </a:accent3>
      <a:accent4>
        <a:srgbClr val="D47600"/>
      </a:accent4>
      <a:accent5>
        <a:srgbClr val="8B8178"/>
      </a:accent5>
      <a:accent6>
        <a:srgbClr val="D5D2CA"/>
      </a:accent6>
      <a:hlink>
        <a:srgbClr val="165788"/>
      </a:hlink>
      <a:folHlink>
        <a:srgbClr val="800080"/>
      </a:folHlink>
    </a:clrScheme>
    <a:fontScheme name="blank">
      <a:majorFont>
        <a:latin typeface="Optima"/>
        <a:ea typeface=""/>
        <a:cs typeface=""/>
      </a:majorFont>
      <a:minorFont>
        <a:latin typeface="Opti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1799</Words>
  <Application>Microsoft Office PowerPoint</Application>
  <PresentationFormat>On-screen Show (4:3)</PresentationFormat>
  <Paragraphs>205</Paragraphs>
  <Slides>28</Slides>
  <Notes>0</Notes>
  <HiddenSlides>0</HiddenSlides>
  <MMClips>1</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MW Template 1 (DEFAULT)</vt:lpstr>
      <vt:lpstr>Washington at Work: The Impact of Tax and Healthcare Reform on Law Firms</vt:lpstr>
      <vt:lpstr>Senate Healthcare Vote</vt:lpstr>
      <vt:lpstr>Senate Healthcare Vote</vt:lpstr>
      <vt:lpstr>PowerPoint Presentation</vt:lpstr>
      <vt:lpstr>Trump Administration is Marching Forward </vt:lpstr>
      <vt:lpstr>Prospects for Some Healthcare Legislation to Pass This Year is Good</vt:lpstr>
      <vt:lpstr>House Problem Solvers Caucus</vt:lpstr>
      <vt:lpstr>What Each Side Likes</vt:lpstr>
      <vt:lpstr>Must-Pass Legislation</vt:lpstr>
      <vt:lpstr>So What Happens?</vt:lpstr>
      <vt:lpstr>Why Does This Matter to You?</vt:lpstr>
      <vt:lpstr>New Insurance Models?</vt:lpstr>
      <vt:lpstr>Tax Reform – Where We Stand in the Fall</vt:lpstr>
      <vt:lpstr>The Republican Takeover Promised an Economic Jolt</vt:lpstr>
      <vt:lpstr>Why Is Economic Growth So Important?</vt:lpstr>
      <vt:lpstr>Why Tax Reform Is So Important for the GOP</vt:lpstr>
      <vt:lpstr>Immigration Reform Has Limited Upside Potential for Growth </vt:lpstr>
      <vt:lpstr>Trade Renegotiation: Slow Progress</vt:lpstr>
      <vt:lpstr>Infrastructure Holds Promise For 2018</vt:lpstr>
      <vt:lpstr>Regulatory Reform Has Begun</vt:lpstr>
      <vt:lpstr>GOP Leaders Are Unified…</vt:lpstr>
      <vt:lpstr>…But Lack Consensus</vt:lpstr>
      <vt:lpstr>Potential Impact on Law Firms</vt:lpstr>
      <vt:lpstr>Tax Reform - Pensions</vt:lpstr>
      <vt:lpstr>Tax Reform – Student Debt Reduction</vt:lpstr>
      <vt:lpstr>Tax Reform - Decoupling Individual and Business Income</vt:lpstr>
      <vt:lpstr>Tax Reform - Changes to Methods of Accounting</vt:lpstr>
      <vt:lpstr>Questions or Comments?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Washington at Work: The Impact of Tax and Healthcare Reform on Law Firms</dc:title>
  <dc:creator>Pugh, Nancy J.</dc:creator>
  <cp:lastModifiedBy>Pugh, Nancy J.</cp:lastModifiedBy>
  <cp:revision>1</cp:revision>
  <dcterms:modified xsi:type="dcterms:W3CDTF">2017-09-29T20:12:06Z</dcterms:modified>
</cp:coreProperties>
</file>