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1"/>
  </p:sldMasterIdLst>
  <p:notesMasterIdLst>
    <p:notesMasterId r:id="rId12"/>
  </p:notesMasterIdLst>
  <p:sldIdLst>
    <p:sldId id="256" r:id="rId2"/>
    <p:sldId id="515" r:id="rId3"/>
    <p:sldId id="512" r:id="rId4"/>
    <p:sldId id="517" r:id="rId5"/>
    <p:sldId id="418" r:id="rId6"/>
    <p:sldId id="516" r:id="rId7"/>
    <p:sldId id="414" r:id="rId8"/>
    <p:sldId id="518" r:id="rId9"/>
    <p:sldId id="519" r:id="rId10"/>
    <p:sldId id="37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9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89164" autoAdjust="0"/>
  </p:normalViewPr>
  <p:slideViewPr>
    <p:cSldViewPr snapToGrid="0">
      <p:cViewPr varScale="1">
        <p:scale>
          <a:sx n="77" d="100"/>
          <a:sy n="77" d="100"/>
        </p:scale>
        <p:origin x="10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A24058-FEEA-496F-BE95-D91E980D1DA4}" type="datetimeFigureOut">
              <a:rPr lang="en-US" smtClean="0"/>
              <a:t>2/28/2023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2372D4-4BA0-48A5-9688-77D702FD15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174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0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2372D4-4BA0-48A5-9688-77D702FD158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7282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57066" indent="-291179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64717" indent="-232943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30604" indent="-232943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96491" indent="-232943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62377" indent="-232943" defTabSz="4658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3028264" indent="-232943" defTabSz="4658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94151" indent="-232943" defTabSz="4658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960038" indent="-232943" defTabSz="46588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D4A2757-25DC-42CA-8197-AC15D55D3E94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3105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F7748F-C355-4A9B-9081-A7F734387F5D}"/>
              </a:ext>
            </a:extLst>
          </p:cNvPr>
          <p:cNvSpPr txBox="1"/>
          <p:nvPr/>
        </p:nvSpPr>
        <p:spPr>
          <a:xfrm>
            <a:off x="0" y="0"/>
            <a:ext cx="3810000" cy="127000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4799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41794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2372D4-4BA0-48A5-9688-77D702FD158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45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2372D4-4BA0-48A5-9688-77D702FD158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9573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2372D4-4BA0-48A5-9688-77D702FD158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474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2372D4-4BA0-48A5-9688-77D702FD158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1794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04B846-16F9-4F74-AA3C-F9A924D5F94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5648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1BAC5C-0B4E-4871-AB1F-1CCF3E0AF8A9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6952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tock-illustration-23685704-abstract-background.jpg"/>
          <p:cNvPicPr>
            <a:picLocks noChangeAspect="1"/>
          </p:cNvPicPr>
          <p:nvPr userDrawn="1"/>
        </p:nvPicPr>
        <p:blipFill>
          <a:blip r:embed="rId2" cstate="print"/>
          <a:srcRect t="12397" b="13223"/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2133601" y="2743200"/>
            <a:ext cx="7721600" cy="914400"/>
          </a:xfrm>
        </p:spPr>
        <p:txBody>
          <a:bodyPr>
            <a:normAutofit/>
          </a:bodyPr>
          <a:lstStyle>
            <a:lvl1pPr algn="ctr">
              <a:defRPr sz="4000">
                <a:solidFill>
                  <a:srgbClr val="002E6D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2133601" y="3657600"/>
            <a:ext cx="7721600" cy="838200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rgbClr val="6D6E7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Subtitle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5A8C8B4-B876-4A58-AE5A-CB05C5FD1ADC}"/>
              </a:ext>
            </a:extLst>
          </p:cNvPr>
          <p:cNvGrpSpPr/>
          <p:nvPr userDrawn="1"/>
        </p:nvGrpSpPr>
        <p:grpSpPr>
          <a:xfrm>
            <a:off x="6670485" y="6095999"/>
            <a:ext cx="5521515" cy="609601"/>
            <a:chOff x="5415264" y="6172200"/>
            <a:chExt cx="5521515" cy="609601"/>
          </a:xfrm>
        </p:grpSpPr>
        <p:sp>
          <p:nvSpPr>
            <p:cNvPr id="69" name="TextBox 8"/>
            <p:cNvSpPr txBox="1"/>
            <p:nvPr userDrawn="1"/>
          </p:nvSpPr>
          <p:spPr>
            <a:xfrm>
              <a:off x="5415266" y="6474024"/>
              <a:ext cx="541019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0" dirty="0">
                  <a:solidFill>
                    <a:srgbClr val="002E6D"/>
                  </a:solidFill>
                </a:rPr>
                <a:t>619.546.7885 | </a:t>
              </a:r>
              <a:r>
                <a:rPr lang="en-US" sz="1400" b="0" dirty="0" err="1">
                  <a:solidFill>
                    <a:srgbClr val="002E6D"/>
                  </a:solidFill>
                </a:rPr>
                <a:t>NessoStrategies.com</a:t>
              </a:r>
              <a:r>
                <a:rPr lang="en-US" sz="1400" b="0" dirty="0">
                  <a:solidFill>
                    <a:srgbClr val="002E6D"/>
                  </a:solidFill>
                </a:rPr>
                <a:t> | </a:t>
              </a:r>
              <a:r>
                <a:rPr lang="en-US" sz="1400" b="0" dirty="0" err="1">
                  <a:solidFill>
                    <a:srgbClr val="002E6D"/>
                  </a:solidFill>
                </a:rPr>
                <a:t>LegalLeadershipInstitute.com</a:t>
              </a:r>
              <a:endParaRPr lang="en-US" sz="1400" b="0" dirty="0">
                <a:solidFill>
                  <a:srgbClr val="002E6D"/>
                </a:solidFill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21F94AB-159B-4CBD-B3BE-0E146D1205D3}"/>
                </a:ext>
              </a:extLst>
            </p:cNvPr>
            <p:cNvGrpSpPr/>
            <p:nvPr userDrawn="1"/>
          </p:nvGrpSpPr>
          <p:grpSpPr>
            <a:xfrm>
              <a:off x="5415267" y="6172200"/>
              <a:ext cx="5521512" cy="304800"/>
              <a:chOff x="3733800" y="6172200"/>
              <a:chExt cx="5521512" cy="304800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9F7FACD-FAC4-448A-A14E-3B7F6E545C58}"/>
                  </a:ext>
                </a:extLst>
              </p:cNvPr>
              <p:cNvSpPr/>
              <p:nvPr userDrawn="1"/>
            </p:nvSpPr>
            <p:spPr>
              <a:xfrm>
                <a:off x="3733800" y="6172200"/>
                <a:ext cx="5521512" cy="304800"/>
              </a:xfrm>
              <a:prstGeom prst="rect">
                <a:avLst/>
              </a:prstGeom>
              <a:solidFill>
                <a:srgbClr val="002E6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Isosceles Triangle 12">
                <a:extLst>
                  <a:ext uri="{FF2B5EF4-FFF2-40B4-BE49-F238E27FC236}">
                    <a16:creationId xmlns:a16="http://schemas.microsoft.com/office/drawing/2014/main" id="{72CD8EC2-A5FD-4C05-8BA0-FDE84D30CFD4}"/>
                  </a:ext>
                </a:extLst>
              </p:cNvPr>
              <p:cNvSpPr/>
              <p:nvPr userDrawn="1"/>
            </p:nvSpPr>
            <p:spPr>
              <a:xfrm rot="5400000">
                <a:off x="3788980" y="6193220"/>
                <a:ext cx="304800" cy="262759"/>
              </a:xfrm>
              <a:prstGeom prst="triangle">
                <a:avLst/>
              </a:prstGeom>
              <a:solidFill>
                <a:srgbClr val="FF8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4" name="Rectangle 73"/>
            <p:cNvSpPr/>
            <p:nvPr userDrawn="1"/>
          </p:nvSpPr>
          <p:spPr>
            <a:xfrm>
              <a:off x="5415264" y="6172200"/>
              <a:ext cx="541019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1600" dirty="0">
                  <a:solidFill>
                    <a:schemeClr val="bg1"/>
                  </a:solidFill>
                </a:rPr>
                <a:t>LEADERSHIP DEVELOPMENT FOR FORWARD-FACING FIRMS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5868C311-5FB4-443D-A0C6-7331AB96C2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57400" y="595498"/>
            <a:ext cx="1899794" cy="59296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F4E30DF-5912-4FB8-9CB4-942DC2B4505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00" y="484225"/>
            <a:ext cx="1439333" cy="659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473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tock-illustration-23685704-abstract-background.jpg"/>
          <p:cNvPicPr>
            <a:picLocks noChangeAspect="1"/>
          </p:cNvPicPr>
          <p:nvPr userDrawn="1"/>
        </p:nvPicPr>
        <p:blipFill>
          <a:blip r:embed="rId2" cstate="print"/>
          <a:srcRect t="12397" b="13223"/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609600" y="381000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 userDrawn="1"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8025C559-2F6E-4EEB-8371-FA22394E3EF7}"/>
              </a:ext>
            </a:extLst>
          </p:cNvPr>
          <p:cNvSpPr txBox="1"/>
          <p:nvPr userDrawn="1"/>
        </p:nvSpPr>
        <p:spPr>
          <a:xfrm>
            <a:off x="3325091" y="6428601"/>
            <a:ext cx="853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6D6E71"/>
                </a:solidFill>
              </a:rPr>
              <a:t>NessoStrategies.com</a:t>
            </a:r>
            <a:r>
              <a:rPr lang="en-US" sz="1200" baseline="0" dirty="0">
                <a:solidFill>
                  <a:srgbClr val="6D6E71"/>
                </a:solidFill>
              </a:rPr>
              <a:t> | </a:t>
            </a:r>
            <a:r>
              <a:rPr lang="en-US" sz="1200" dirty="0" err="1">
                <a:solidFill>
                  <a:srgbClr val="6D6E71"/>
                </a:solidFill>
              </a:rPr>
              <a:t>LegalLeadershipInstitute.com</a:t>
            </a:r>
            <a:endParaRPr lang="en-US" sz="1200" dirty="0">
              <a:solidFill>
                <a:srgbClr val="6D6E7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7168DFD-0B26-4EBA-9D6D-0C13A1674C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21959" y="6307454"/>
            <a:ext cx="1519749" cy="47434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C5B5195-1127-446A-9143-C166781D19A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5485" y="6219106"/>
            <a:ext cx="1169389" cy="53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226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tock-illustration-23685704-abstract-background.jpg"/>
          <p:cNvPicPr>
            <a:picLocks noChangeAspect="1"/>
          </p:cNvPicPr>
          <p:nvPr userDrawn="1"/>
        </p:nvPicPr>
        <p:blipFill>
          <a:blip r:embed="rId2" cstate="print"/>
          <a:srcRect t="12397" b="13223"/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 userDrawn="1"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 userDrawn="1">
            <p:ph type="body" orient="vert" idx="1"/>
          </p:nvPr>
        </p:nvSpPr>
        <p:spPr>
          <a:xfrm>
            <a:off x="609601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65318903-137B-44B6-A69C-4C74544AC14A}"/>
              </a:ext>
            </a:extLst>
          </p:cNvPr>
          <p:cNvSpPr txBox="1"/>
          <p:nvPr userDrawn="1"/>
        </p:nvSpPr>
        <p:spPr>
          <a:xfrm>
            <a:off x="3325091" y="6428601"/>
            <a:ext cx="853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6D6E71"/>
                </a:solidFill>
              </a:rPr>
              <a:t>NessoStrategies.com</a:t>
            </a:r>
            <a:r>
              <a:rPr lang="en-US" sz="1200" baseline="0" dirty="0">
                <a:solidFill>
                  <a:srgbClr val="6D6E71"/>
                </a:solidFill>
              </a:rPr>
              <a:t> | </a:t>
            </a:r>
            <a:r>
              <a:rPr lang="en-US" sz="1200" dirty="0" err="1">
                <a:solidFill>
                  <a:srgbClr val="6D6E71"/>
                </a:solidFill>
              </a:rPr>
              <a:t>LegalLeadershipInstitute.com</a:t>
            </a:r>
            <a:endParaRPr lang="en-US" sz="1200" dirty="0">
              <a:solidFill>
                <a:srgbClr val="6D6E7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C5E4614-8E27-44AE-B099-510507B946B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21959" y="6307454"/>
            <a:ext cx="1519749" cy="47434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9518247-7069-4CB1-9165-1D91AC8FC76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5485" y="6219106"/>
            <a:ext cx="1169389" cy="53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070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 userDrawn="1"/>
        </p:nvGrpSpPr>
        <p:grpSpPr>
          <a:xfrm>
            <a:off x="-101600" y="0"/>
            <a:ext cx="12293600" cy="6858000"/>
            <a:chOff x="-76200" y="0"/>
            <a:chExt cx="9220200" cy="6858000"/>
          </a:xfrm>
        </p:grpSpPr>
        <p:pic>
          <p:nvPicPr>
            <p:cNvPr id="10" name="Picture 9" descr="stock-illustration-23685704-abstract-background.jpg"/>
            <p:cNvPicPr>
              <a:picLocks noChangeAspect="1"/>
            </p:cNvPicPr>
            <p:nvPr userDrawn="1"/>
          </p:nvPicPr>
          <p:blipFill>
            <a:blip r:embed="rId2" cstate="print"/>
            <a:srcRect t="12397" b="13223"/>
            <a:stretch>
              <a:fillRect/>
            </a:stretch>
          </p:blipFill>
          <p:spPr>
            <a:xfrm>
              <a:off x="-76200" y="0"/>
              <a:ext cx="9220200" cy="6858000"/>
            </a:xfrm>
            <a:prstGeom prst="rect">
              <a:avLst/>
            </a:prstGeom>
          </p:spPr>
        </p:pic>
        <p:sp>
          <p:nvSpPr>
            <p:cNvPr id="25" name="TextBox 8"/>
            <p:cNvSpPr txBox="1"/>
            <p:nvPr userDrawn="1"/>
          </p:nvSpPr>
          <p:spPr>
            <a:xfrm>
              <a:off x="2493818" y="6428601"/>
              <a:ext cx="6400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dirty="0" err="1">
                  <a:solidFill>
                    <a:srgbClr val="6D6E71"/>
                  </a:solidFill>
                </a:rPr>
                <a:t>NessoStrategies.com</a:t>
              </a:r>
              <a:r>
                <a:rPr lang="en-US" sz="1200" baseline="0" dirty="0">
                  <a:solidFill>
                    <a:srgbClr val="6D6E71"/>
                  </a:solidFill>
                </a:rPr>
                <a:t> | </a:t>
              </a:r>
              <a:r>
                <a:rPr lang="en-US" sz="1200" dirty="0" err="1">
                  <a:solidFill>
                    <a:srgbClr val="6D6E71"/>
                  </a:solidFill>
                </a:rPr>
                <a:t>LegalLeadershipInstitute.com</a:t>
              </a:r>
              <a:endParaRPr lang="en-US" sz="1200" dirty="0">
                <a:solidFill>
                  <a:srgbClr val="6D6E71"/>
                </a:solidFill>
              </a:endParaRPr>
            </a:p>
          </p:txBody>
        </p:sp>
        <p:grpSp>
          <p:nvGrpSpPr>
            <p:cNvPr id="42" name="Group 41"/>
            <p:cNvGrpSpPr/>
            <p:nvPr userDrawn="1"/>
          </p:nvGrpSpPr>
          <p:grpSpPr>
            <a:xfrm>
              <a:off x="169114" y="6219106"/>
              <a:ext cx="2262167" cy="562694"/>
              <a:chOff x="189440" y="6096000"/>
              <a:chExt cx="2757085" cy="685800"/>
            </a:xfrm>
          </p:grpSpPr>
          <p:pic>
            <p:nvPicPr>
              <p:cNvPr id="23" name="Picture 22"/>
              <p:cNvPicPr>
                <a:picLocks noChangeAspect="1"/>
              </p:cNvPicPr>
              <p:nvPr userDrawn="1"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1557345" y="6203677"/>
                <a:ext cx="1389180" cy="578123"/>
              </a:xfrm>
              <a:prstGeom prst="rect">
                <a:avLst/>
              </a:prstGeom>
            </p:spPr>
          </p:pic>
          <p:pic>
            <p:nvPicPr>
              <p:cNvPr id="31" name="Picture 30"/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189440" y="6096000"/>
                <a:ext cx="1068921" cy="653356"/>
              </a:xfrm>
              <a:prstGeom prst="rect">
                <a:avLst/>
              </a:prstGeom>
            </p:spPr>
          </p:pic>
        </p:grp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609600" y="396875"/>
            <a:ext cx="10972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09600" y="1722439"/>
            <a:ext cx="109728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9077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tock-illustration-23685704-abstract-background.jpg"/>
          <p:cNvPicPr>
            <a:picLocks noChangeAspect="1"/>
          </p:cNvPicPr>
          <p:nvPr userDrawn="1"/>
        </p:nvPicPr>
        <p:blipFill>
          <a:blip r:embed="rId2" cstate="print"/>
          <a:srcRect t="12397" b="13223"/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963084" y="2906715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FA2B5E8C-A671-47D3-8D91-B0EA3B9AEE2B}"/>
              </a:ext>
            </a:extLst>
          </p:cNvPr>
          <p:cNvSpPr txBox="1"/>
          <p:nvPr userDrawn="1"/>
        </p:nvSpPr>
        <p:spPr>
          <a:xfrm>
            <a:off x="3325091" y="6428601"/>
            <a:ext cx="853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6D6E71"/>
                </a:solidFill>
              </a:rPr>
              <a:t>NessoStrategies.com</a:t>
            </a:r>
            <a:r>
              <a:rPr lang="en-US" sz="1200" baseline="0" dirty="0">
                <a:solidFill>
                  <a:srgbClr val="6D6E71"/>
                </a:solidFill>
              </a:rPr>
              <a:t> | </a:t>
            </a:r>
            <a:r>
              <a:rPr lang="en-US" sz="1200" dirty="0" err="1">
                <a:solidFill>
                  <a:srgbClr val="6D6E71"/>
                </a:solidFill>
              </a:rPr>
              <a:t>LegalLeadershipInstitute.com</a:t>
            </a:r>
            <a:endParaRPr lang="en-US" sz="1200" dirty="0">
              <a:solidFill>
                <a:srgbClr val="6D6E7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79A78A5-C99D-447C-B1B4-39ECD8411D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21959" y="6307454"/>
            <a:ext cx="1519749" cy="47434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5D83C52-91ED-4A0F-9D2C-8FFF7054D00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5485" y="6219106"/>
            <a:ext cx="1169389" cy="53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261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tock-illustration-23685704-abstract-background.jpg"/>
          <p:cNvPicPr>
            <a:picLocks noChangeAspect="1"/>
          </p:cNvPicPr>
          <p:nvPr userDrawn="1"/>
        </p:nvPicPr>
        <p:blipFill>
          <a:blip r:embed="rId2" cstate="print"/>
          <a:srcRect t="12397" b="13223"/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609600" y="381000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sz="half" idx="1"/>
          </p:nvPr>
        </p:nvSpPr>
        <p:spPr>
          <a:xfrm>
            <a:off x="609600" y="170656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 userDrawn="1">
            <p:ph sz="half" idx="2"/>
          </p:nvPr>
        </p:nvSpPr>
        <p:spPr>
          <a:xfrm>
            <a:off x="6197601" y="170656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Box 8">
            <a:extLst>
              <a:ext uri="{FF2B5EF4-FFF2-40B4-BE49-F238E27FC236}">
                <a16:creationId xmlns:a16="http://schemas.microsoft.com/office/drawing/2014/main" id="{7FDCF450-2EBC-468E-B8CC-6EBD2515BCCD}"/>
              </a:ext>
            </a:extLst>
          </p:cNvPr>
          <p:cNvSpPr txBox="1"/>
          <p:nvPr userDrawn="1"/>
        </p:nvSpPr>
        <p:spPr>
          <a:xfrm>
            <a:off x="3325091" y="6428601"/>
            <a:ext cx="853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6D6E71"/>
                </a:solidFill>
              </a:rPr>
              <a:t>NessoStrategies.com</a:t>
            </a:r>
            <a:r>
              <a:rPr lang="en-US" sz="1200" baseline="0" dirty="0">
                <a:solidFill>
                  <a:srgbClr val="6D6E71"/>
                </a:solidFill>
              </a:rPr>
              <a:t> | </a:t>
            </a:r>
            <a:r>
              <a:rPr lang="en-US" sz="1200" dirty="0" err="1">
                <a:solidFill>
                  <a:srgbClr val="6D6E71"/>
                </a:solidFill>
              </a:rPr>
              <a:t>LegalLeadershipInstitute.com</a:t>
            </a:r>
            <a:endParaRPr lang="en-US" sz="1200" dirty="0">
              <a:solidFill>
                <a:srgbClr val="6D6E7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86D6730-3E7A-4E92-A910-5FFEB452731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21959" y="6307454"/>
            <a:ext cx="1519749" cy="47434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BE0D3B4-0ACE-48FD-B7B7-1CBCB01BE9F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5485" y="6219106"/>
            <a:ext cx="1169389" cy="53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118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stock-illustration-23685704-abstract-background.jpg"/>
          <p:cNvPicPr>
            <a:picLocks noChangeAspect="1"/>
          </p:cNvPicPr>
          <p:nvPr userDrawn="1"/>
        </p:nvPicPr>
        <p:blipFill>
          <a:blip r:embed="rId2" cstate="print"/>
          <a:srcRect t="12397" b="13223"/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609600" y="381000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609601" y="1641475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 userDrawn="1">
            <p:ph sz="half" idx="2"/>
          </p:nvPr>
        </p:nvSpPr>
        <p:spPr>
          <a:xfrm>
            <a:off x="609601" y="2281237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 userDrawn="1">
            <p:ph type="body" sz="quarter" idx="3"/>
          </p:nvPr>
        </p:nvSpPr>
        <p:spPr>
          <a:xfrm>
            <a:off x="6193367" y="1641475"/>
            <a:ext cx="538903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 userDrawn="1">
            <p:ph sz="quarter" idx="4"/>
          </p:nvPr>
        </p:nvSpPr>
        <p:spPr>
          <a:xfrm>
            <a:off x="6193367" y="2281237"/>
            <a:ext cx="538903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84489258-937D-4709-AAB1-617FA544C14B}"/>
              </a:ext>
            </a:extLst>
          </p:cNvPr>
          <p:cNvSpPr txBox="1"/>
          <p:nvPr userDrawn="1"/>
        </p:nvSpPr>
        <p:spPr>
          <a:xfrm>
            <a:off x="3325091" y="6428601"/>
            <a:ext cx="853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6D6E71"/>
                </a:solidFill>
              </a:rPr>
              <a:t>NessoStrategies.com</a:t>
            </a:r>
            <a:r>
              <a:rPr lang="en-US" sz="1200" baseline="0" dirty="0">
                <a:solidFill>
                  <a:srgbClr val="6D6E71"/>
                </a:solidFill>
              </a:rPr>
              <a:t> | </a:t>
            </a:r>
            <a:r>
              <a:rPr lang="en-US" sz="1200" dirty="0" err="1">
                <a:solidFill>
                  <a:srgbClr val="6D6E71"/>
                </a:solidFill>
              </a:rPr>
              <a:t>LegalLeadershipInstitute.com</a:t>
            </a:r>
            <a:endParaRPr lang="en-US" sz="1200" dirty="0">
              <a:solidFill>
                <a:srgbClr val="6D6E71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1589428-0BAD-4FC2-8EB9-A4B349A6ED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21959" y="6307454"/>
            <a:ext cx="1519749" cy="47434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3719919-10F1-4AE7-A1BA-D2A83D2BA9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5485" y="6219106"/>
            <a:ext cx="1169389" cy="53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155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tock-illustration-23685704-abstract-background.jpg"/>
          <p:cNvPicPr>
            <a:picLocks noChangeAspect="1"/>
          </p:cNvPicPr>
          <p:nvPr userDrawn="1"/>
        </p:nvPicPr>
        <p:blipFill>
          <a:blip r:embed="rId2" cstate="print"/>
          <a:srcRect t="12397" b="13223"/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609600" y="381000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265B64C7-64F8-4365-831F-BF3B8FCD5B06}"/>
              </a:ext>
            </a:extLst>
          </p:cNvPr>
          <p:cNvSpPr txBox="1"/>
          <p:nvPr userDrawn="1"/>
        </p:nvSpPr>
        <p:spPr>
          <a:xfrm>
            <a:off x="3325091" y="6428601"/>
            <a:ext cx="853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6D6E71"/>
                </a:solidFill>
              </a:rPr>
              <a:t>NessoStrategies.com</a:t>
            </a:r>
            <a:r>
              <a:rPr lang="en-US" sz="1200" baseline="0" dirty="0">
                <a:solidFill>
                  <a:srgbClr val="6D6E71"/>
                </a:solidFill>
              </a:rPr>
              <a:t> | </a:t>
            </a:r>
            <a:r>
              <a:rPr lang="en-US" sz="1200" dirty="0" err="1">
                <a:solidFill>
                  <a:srgbClr val="6D6E71"/>
                </a:solidFill>
              </a:rPr>
              <a:t>LegalLeadershipInstitute.com</a:t>
            </a:r>
            <a:endParaRPr lang="en-US" sz="1200" dirty="0">
              <a:solidFill>
                <a:srgbClr val="6D6E7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EC5A12E-3DCE-4007-92CF-40BE98DD295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21959" y="6307454"/>
            <a:ext cx="1519749" cy="47434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1994093-1633-4701-91E0-73BD859C2A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5485" y="6219106"/>
            <a:ext cx="1169389" cy="53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891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tock-illustration-23685704-abstract-background.jpg"/>
          <p:cNvPicPr>
            <a:picLocks noChangeAspect="1"/>
          </p:cNvPicPr>
          <p:nvPr userDrawn="1"/>
        </p:nvPicPr>
        <p:blipFill>
          <a:blip r:embed="rId2" cstate="print"/>
          <a:srcRect t="12397" b="13223"/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</p:spPr>
      </p:pic>
      <p:sp>
        <p:nvSpPr>
          <p:cNvPr id="14" name="TextBox 8">
            <a:extLst>
              <a:ext uri="{FF2B5EF4-FFF2-40B4-BE49-F238E27FC236}">
                <a16:creationId xmlns:a16="http://schemas.microsoft.com/office/drawing/2014/main" id="{362426AE-BF93-4A57-95A6-FC049E4338AE}"/>
              </a:ext>
            </a:extLst>
          </p:cNvPr>
          <p:cNvSpPr txBox="1"/>
          <p:nvPr userDrawn="1"/>
        </p:nvSpPr>
        <p:spPr>
          <a:xfrm>
            <a:off x="3325091" y="6428601"/>
            <a:ext cx="853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6D6E71"/>
                </a:solidFill>
              </a:rPr>
              <a:t>NessoStrategies.com</a:t>
            </a:r>
            <a:r>
              <a:rPr lang="en-US" sz="1200" baseline="0" dirty="0">
                <a:solidFill>
                  <a:srgbClr val="6D6E71"/>
                </a:solidFill>
              </a:rPr>
              <a:t> | </a:t>
            </a:r>
            <a:r>
              <a:rPr lang="en-US" sz="1200" dirty="0" err="1">
                <a:solidFill>
                  <a:srgbClr val="6D6E71"/>
                </a:solidFill>
              </a:rPr>
              <a:t>LegalLeadershipInstitute.com</a:t>
            </a:r>
            <a:endParaRPr lang="en-US" sz="1200" dirty="0">
              <a:solidFill>
                <a:srgbClr val="6D6E7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E5CD993-999A-4D43-9DE8-FFF5336598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21959" y="6307454"/>
            <a:ext cx="1519749" cy="47434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60077D6-4A2A-4CA4-9F7B-E7A28979954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5485" y="6219106"/>
            <a:ext cx="1169389" cy="53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638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tock-illustration-23685704-abstract-background.jpg"/>
          <p:cNvPicPr>
            <a:picLocks noChangeAspect="1"/>
          </p:cNvPicPr>
          <p:nvPr userDrawn="1"/>
        </p:nvPicPr>
        <p:blipFill>
          <a:blip r:embed="rId2" cstate="print"/>
          <a:srcRect t="12397" b="13223"/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4766734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 userDrawn="1">
            <p:ph type="body" sz="half" idx="2"/>
          </p:nvPr>
        </p:nvSpPr>
        <p:spPr>
          <a:xfrm>
            <a:off x="609601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Box 8">
            <a:extLst>
              <a:ext uri="{FF2B5EF4-FFF2-40B4-BE49-F238E27FC236}">
                <a16:creationId xmlns:a16="http://schemas.microsoft.com/office/drawing/2014/main" id="{34367A58-5053-42FC-B756-8C2CC4885F3C}"/>
              </a:ext>
            </a:extLst>
          </p:cNvPr>
          <p:cNvSpPr txBox="1"/>
          <p:nvPr userDrawn="1"/>
        </p:nvSpPr>
        <p:spPr>
          <a:xfrm>
            <a:off x="3325091" y="6428601"/>
            <a:ext cx="853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6D6E71"/>
                </a:solidFill>
              </a:rPr>
              <a:t>NessoStrategies.com</a:t>
            </a:r>
            <a:r>
              <a:rPr lang="en-US" sz="1200" baseline="0" dirty="0">
                <a:solidFill>
                  <a:srgbClr val="6D6E71"/>
                </a:solidFill>
              </a:rPr>
              <a:t> | </a:t>
            </a:r>
            <a:r>
              <a:rPr lang="en-US" sz="1200" dirty="0" err="1">
                <a:solidFill>
                  <a:srgbClr val="6D6E71"/>
                </a:solidFill>
              </a:rPr>
              <a:t>LegalLeadershipInstitute.com</a:t>
            </a:r>
            <a:endParaRPr lang="en-US" sz="1200" dirty="0">
              <a:solidFill>
                <a:srgbClr val="6D6E7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7874FA7-BF27-4F0D-A72E-5A543288878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21959" y="6307454"/>
            <a:ext cx="1519749" cy="47434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4C51B23-41CC-4C6A-95A7-54E16470EAF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5485" y="6219106"/>
            <a:ext cx="1169389" cy="53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169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tock-illustration-23685704-abstract-background.jpg"/>
          <p:cNvPicPr>
            <a:picLocks noChangeAspect="1"/>
          </p:cNvPicPr>
          <p:nvPr userDrawn="1"/>
        </p:nvPicPr>
        <p:blipFill>
          <a:blip r:embed="rId2" cstate="print"/>
          <a:srcRect t="12397" b="13223"/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2389718" y="4800601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 userDrawn="1"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 userDrawn="1">
            <p:ph type="body" sz="half" idx="2"/>
          </p:nvPr>
        </p:nvSpPr>
        <p:spPr>
          <a:xfrm>
            <a:off x="2389718" y="5367339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Box 8">
            <a:extLst>
              <a:ext uri="{FF2B5EF4-FFF2-40B4-BE49-F238E27FC236}">
                <a16:creationId xmlns:a16="http://schemas.microsoft.com/office/drawing/2014/main" id="{E51AF7AD-22DA-451C-A5B3-CC1C05CDA324}"/>
              </a:ext>
            </a:extLst>
          </p:cNvPr>
          <p:cNvSpPr txBox="1"/>
          <p:nvPr userDrawn="1"/>
        </p:nvSpPr>
        <p:spPr>
          <a:xfrm>
            <a:off x="3325091" y="6428601"/>
            <a:ext cx="853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rgbClr val="6D6E71"/>
                </a:solidFill>
              </a:rPr>
              <a:t>NessoStrategies.com</a:t>
            </a:r>
            <a:r>
              <a:rPr lang="en-US" sz="1200" baseline="0" dirty="0">
                <a:solidFill>
                  <a:srgbClr val="6D6E71"/>
                </a:solidFill>
              </a:rPr>
              <a:t> | </a:t>
            </a:r>
            <a:r>
              <a:rPr lang="en-US" sz="1200" dirty="0" err="1">
                <a:solidFill>
                  <a:srgbClr val="6D6E71"/>
                </a:solidFill>
              </a:rPr>
              <a:t>LegalLeadershipInstitute.com</a:t>
            </a:r>
            <a:endParaRPr lang="en-US" sz="1200" dirty="0">
              <a:solidFill>
                <a:srgbClr val="6D6E7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9069E6D-CA74-496D-9563-97C3F9E48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21959" y="6307454"/>
            <a:ext cx="1519749" cy="47434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7942EB8-0463-4D60-9611-22843DB93FB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5485" y="6219106"/>
            <a:ext cx="1169389" cy="53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041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30291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378" rtl="0" eaLnBrk="1" latinLnBrk="0" hangingPunct="1">
        <a:spcBef>
          <a:spcPct val="0"/>
        </a:spcBef>
        <a:buNone/>
        <a:defRPr sz="4000" kern="1200">
          <a:solidFill>
            <a:srgbClr val="002E6D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65000"/>
              <a:lumOff val="35000"/>
            </a:schemeClr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1322B6B-4893-4DF2-A660-1E9D1A36D5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Leadership: Your Competitive Advantage</a:t>
            </a:r>
          </a:p>
        </p:txBody>
      </p:sp>
    </p:spTree>
    <p:extLst>
      <p:ext uri="{BB962C8B-B14F-4D97-AF65-F5344CB8AC3E}">
        <p14:creationId xmlns:p14="http://schemas.microsoft.com/office/powerpoint/2010/main" val="891575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Box 7"/>
          <p:cNvSpPr txBox="1">
            <a:spLocks noChangeArrowheads="1"/>
          </p:cNvSpPr>
          <p:nvPr/>
        </p:nvSpPr>
        <p:spPr bwMode="auto">
          <a:xfrm>
            <a:off x="1752601" y="1489076"/>
            <a:ext cx="6978804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000000"/>
                </a:solidFill>
                <a:latin typeface="Trebuchet MS" panose="020B0603020202020204" pitchFamily="34" charset="0"/>
              </a:rPr>
              <a:t>Judy Hissong is the President and founder of Nesso Strategies.  With over 15 years experience inside professional service organizations, she brings a wealth of knowledge and expertise in leadership, Emotional Intelligence, and strategic planning. A lifelong learner, professional coach, and athlete she partners with law firms to maximize performance – in strategic planning, leadership growth and team development.</a:t>
            </a:r>
          </a:p>
        </p:txBody>
      </p:sp>
      <p:sp>
        <p:nvSpPr>
          <p:cNvPr id="53251" name="TextBox 8"/>
          <p:cNvSpPr txBox="1">
            <a:spLocks noChangeArrowheads="1"/>
          </p:cNvSpPr>
          <p:nvPr/>
        </p:nvSpPr>
        <p:spPr bwMode="auto">
          <a:xfrm>
            <a:off x="3138488" y="665163"/>
            <a:ext cx="40179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0000"/>
                </a:solidFill>
                <a:latin typeface="Trebuchet MS" panose="020B0603020202020204" pitchFamily="34" charset="0"/>
              </a:rPr>
              <a:t>About the Speaker</a:t>
            </a:r>
          </a:p>
        </p:txBody>
      </p:sp>
      <p:sp>
        <p:nvSpPr>
          <p:cNvPr id="53252" name="TextBox 9"/>
          <p:cNvSpPr txBox="1">
            <a:spLocks noChangeArrowheads="1"/>
          </p:cNvSpPr>
          <p:nvPr/>
        </p:nvSpPr>
        <p:spPr bwMode="auto">
          <a:xfrm>
            <a:off x="2720976" y="5135564"/>
            <a:ext cx="35798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rebuchet MS" panose="020B0603020202020204" pitchFamily="34" charset="0"/>
              </a:rPr>
              <a:t>Judy@NessoStrategies.com</a:t>
            </a:r>
          </a:p>
        </p:txBody>
      </p:sp>
      <p:pic>
        <p:nvPicPr>
          <p:cNvPr id="53254" name="Picture 11" descr="fe7017590fbd384c7502a64601c7b444.png_srz_p_47_47_75_22_0.50_1.20_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5130800"/>
            <a:ext cx="376238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5" name="Picture 12" descr="96decfb6b9904625387774c6a31edae6.png_srz_p_47_47_75_22_0.50_1.20_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4538663"/>
            <a:ext cx="376238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6" name="TextBox 13"/>
          <p:cNvSpPr txBox="1">
            <a:spLocks noChangeArrowheads="1"/>
          </p:cNvSpPr>
          <p:nvPr/>
        </p:nvSpPr>
        <p:spPr bwMode="auto">
          <a:xfrm>
            <a:off x="6661151" y="4551363"/>
            <a:ext cx="39036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000000"/>
                </a:solidFill>
                <a:latin typeface="Trebuchet MS" panose="020B0603020202020204" pitchFamily="34" charset="0"/>
              </a:rPr>
              <a:t>www.linkedin.com/in/judyhissong/</a:t>
            </a:r>
            <a:endParaRPr lang="en-US" altLang="en-US" sz="1800">
              <a:latin typeface="Trebuchet MS" panose="020B0603020202020204" pitchFamily="34" charset="0"/>
            </a:endParaRPr>
          </a:p>
        </p:txBody>
      </p:sp>
      <p:sp>
        <p:nvSpPr>
          <p:cNvPr id="53257" name="TextBox 14"/>
          <p:cNvSpPr txBox="1">
            <a:spLocks noChangeArrowheads="1"/>
          </p:cNvSpPr>
          <p:nvPr/>
        </p:nvSpPr>
        <p:spPr bwMode="auto">
          <a:xfrm>
            <a:off x="6661151" y="5135564"/>
            <a:ext cx="35782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rebuchet MS" panose="020B0603020202020204" pitchFamily="34" charset="0"/>
              </a:rPr>
              <a:t>@judyhissong</a:t>
            </a:r>
          </a:p>
        </p:txBody>
      </p:sp>
      <p:pic>
        <p:nvPicPr>
          <p:cNvPr id="53258" name="Picture 15" descr="jcxo5KGoi.jpg"/>
          <p:cNvPicPr>
            <a:picLocks noChangeAspect="1"/>
          </p:cNvPicPr>
          <p:nvPr/>
        </p:nvPicPr>
        <p:blipFill>
          <a:blip r:embed="rId5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4545013"/>
            <a:ext cx="582612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9" name="TextBox 17"/>
          <p:cNvSpPr txBox="1">
            <a:spLocks noChangeArrowheads="1"/>
          </p:cNvSpPr>
          <p:nvPr/>
        </p:nvSpPr>
        <p:spPr bwMode="auto">
          <a:xfrm>
            <a:off x="2720976" y="4551363"/>
            <a:ext cx="35798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Trebuchet MS" panose="020B0603020202020204" pitchFamily="34" charset="0"/>
              </a:rPr>
              <a:t>619.546.7885</a:t>
            </a:r>
          </a:p>
        </p:txBody>
      </p:sp>
      <p:pic>
        <p:nvPicPr>
          <p:cNvPr id="53260" name="Picture 1" descr="Judy-Hissong-HR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901" y="96452"/>
            <a:ext cx="2409825" cy="364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3" name="Picture 10" descr="0f96bd070087a5b5e0796765e8b5bc79.png_srb_p_63_43_75_22_0.50_1.20_0.png"/>
          <p:cNvPicPr>
            <a:picLocks noChangeAspect="1"/>
          </p:cNvPicPr>
          <p:nvPr/>
        </p:nvPicPr>
        <p:blipFill>
          <a:blip r:embed="rId7">
            <a:grayscl/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5148264"/>
            <a:ext cx="503238" cy="34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1207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able&#10;&#10;Description automatically generated with low confidence">
            <a:extLst>
              <a:ext uri="{FF2B5EF4-FFF2-40B4-BE49-F238E27FC236}">
                <a16:creationId xmlns:a16="http://schemas.microsoft.com/office/drawing/2014/main" id="{99CA6B80-6CF1-44F6-BB21-F0785E13B6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21507" y="184934"/>
            <a:ext cx="5133922" cy="613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337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able&#10;&#10;Description automatically generated">
            <a:extLst>
              <a:ext uri="{FF2B5EF4-FFF2-40B4-BE49-F238E27FC236}">
                <a16:creationId xmlns:a16="http://schemas.microsoft.com/office/drawing/2014/main" id="{CEC6DCB3-3458-4295-B06D-A011F2538AB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21508" y="164385"/>
            <a:ext cx="5133922" cy="616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869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52378-FE35-0FED-B8EB-0F4DE2B16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Culture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81F8E-ECBF-A1B9-95C9-8078B7FEB5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Empathy</a:t>
            </a:r>
          </a:p>
          <a:p>
            <a:r>
              <a:rPr lang="en-US" dirty="0"/>
              <a:t>Vulnerability</a:t>
            </a:r>
          </a:p>
          <a:p>
            <a:r>
              <a:rPr lang="en-US" dirty="0"/>
              <a:t>Connection</a:t>
            </a:r>
          </a:p>
          <a:p>
            <a:r>
              <a:rPr lang="en-US" dirty="0"/>
              <a:t>Contribution</a:t>
            </a:r>
          </a:p>
          <a:p>
            <a:r>
              <a:rPr lang="en-US" dirty="0"/>
              <a:t>Credibility</a:t>
            </a:r>
          </a:p>
        </p:txBody>
      </p:sp>
    </p:spTree>
    <p:extLst>
      <p:ext uri="{BB962C8B-B14F-4D97-AF65-F5344CB8AC3E}">
        <p14:creationId xmlns:p14="http://schemas.microsoft.com/office/powerpoint/2010/main" val="19284728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24856C7-3D84-5725-1CE4-0A788704F2E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135820" y="396875"/>
            <a:ext cx="5920360" cy="6248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CDDE5F3-1563-1EB7-5B10-7FFEE11424D2}"/>
              </a:ext>
            </a:extLst>
          </p:cNvPr>
          <p:cNvSpPr txBox="1"/>
          <p:nvPr/>
        </p:nvSpPr>
        <p:spPr>
          <a:xfrm>
            <a:off x="4267200" y="109378"/>
            <a:ext cx="365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Great Place to Work</a:t>
            </a:r>
            <a:r>
              <a:rPr lang="en-US" sz="2400" baseline="300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©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00189103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07E79-D61A-0200-8374-AD7B15A80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Elevating Engagement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6B7068A-8A8F-D506-F11E-2C09C3E2B9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9604700"/>
              </p:ext>
            </p:extLst>
          </p:nvPr>
        </p:nvGraphicFramePr>
        <p:xfrm>
          <a:off x="609600" y="1722436"/>
          <a:ext cx="10972797" cy="37049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599">
                  <a:extLst>
                    <a:ext uri="{9D8B030D-6E8A-4147-A177-3AD203B41FA5}">
                      <a16:colId xmlns:a16="http://schemas.microsoft.com/office/drawing/2014/main" val="3888305417"/>
                    </a:ext>
                  </a:extLst>
                </a:gridCol>
                <a:gridCol w="3657599">
                  <a:extLst>
                    <a:ext uri="{9D8B030D-6E8A-4147-A177-3AD203B41FA5}">
                      <a16:colId xmlns:a16="http://schemas.microsoft.com/office/drawing/2014/main" val="1304086160"/>
                    </a:ext>
                  </a:extLst>
                </a:gridCol>
                <a:gridCol w="3657599">
                  <a:extLst>
                    <a:ext uri="{9D8B030D-6E8A-4147-A177-3AD203B41FA5}">
                      <a16:colId xmlns:a16="http://schemas.microsoft.com/office/drawing/2014/main" val="2352655407"/>
                    </a:ext>
                  </a:extLst>
                </a:gridCol>
              </a:tblGrid>
              <a:tr h="926242">
                <a:tc>
                  <a:txBody>
                    <a:bodyPr/>
                    <a:lstStyle/>
                    <a:p>
                      <a:r>
                        <a:rPr lang="en-US" dirty="0"/>
                        <a:t>Social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Organization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3372584"/>
                  </a:ext>
                </a:extLst>
              </a:tr>
              <a:tr h="926242">
                <a:tc>
                  <a:txBody>
                    <a:bodyPr/>
                    <a:lstStyle/>
                    <a:p>
                      <a:r>
                        <a:rPr lang="en-US" dirty="0"/>
                        <a:t>People and Relationships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Treated as a contributor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Organization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Resources &amp; responsibilities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Interesting 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Purpose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Contribution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Values alignment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0554175"/>
                  </a:ext>
                </a:extLst>
              </a:tr>
              <a:tr h="926242">
                <a:tc>
                  <a:txBody>
                    <a:bodyPr/>
                    <a:lstStyle/>
                    <a:p>
                      <a:r>
                        <a:rPr lang="en-US" dirty="0"/>
                        <a:t>Teamwork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Collaboration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Trust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Control and flexibility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Positive integration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Technology</a:t>
                      </a:r>
                    </a:p>
                    <a:p>
                      <a:r>
                        <a:rPr lang="en-US" dirty="0"/>
                        <a:t>- Ease and efficiency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9746464"/>
                  </a:ext>
                </a:extLst>
              </a:tr>
              <a:tr h="926242">
                <a:tc>
                  <a:txBody>
                    <a:bodyPr/>
                    <a:lstStyle/>
                    <a:p>
                      <a:r>
                        <a:rPr lang="en-US" dirty="0"/>
                        <a:t>Social climate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Sense of belonging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Growth and rewards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Incentives and growth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Compensation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Physical environment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Human centered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dirty="0"/>
                        <a:t>Safe and comfortable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232588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2C2F98B-ED14-C2C2-1AFB-63B3A5AFDC50}"/>
              </a:ext>
            </a:extLst>
          </p:cNvPr>
          <p:cNvSpPr txBox="1"/>
          <p:nvPr/>
        </p:nvSpPr>
        <p:spPr>
          <a:xfrm>
            <a:off x="4156585" y="6338014"/>
            <a:ext cx="38788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McKinsey &amp; Company, </a:t>
            </a:r>
            <a:r>
              <a:rPr lang="en-US" sz="1000" i="1" dirty="0"/>
              <a:t>Shaping the new possible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147070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52378-FE35-0FED-B8EB-0F4DE2B16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81F8E-ECBF-A1B9-95C9-8078B7FEB5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Nutrition</a:t>
            </a:r>
          </a:p>
          <a:p>
            <a:r>
              <a:rPr lang="en-US" dirty="0"/>
              <a:t>Sleep </a:t>
            </a:r>
          </a:p>
          <a:p>
            <a:r>
              <a:rPr lang="en-US" dirty="0"/>
              <a:t>Exercise</a:t>
            </a:r>
          </a:p>
          <a:p>
            <a:r>
              <a:rPr lang="en-US" dirty="0"/>
              <a:t>Mindfulness</a:t>
            </a:r>
          </a:p>
          <a:p>
            <a:r>
              <a:rPr lang="en-US" dirty="0"/>
              <a:t>Gratitude</a:t>
            </a:r>
          </a:p>
          <a:p>
            <a:r>
              <a:rPr lang="en-US" dirty="0"/>
              <a:t>Play</a:t>
            </a:r>
          </a:p>
        </p:txBody>
      </p:sp>
    </p:spTree>
    <p:extLst>
      <p:ext uri="{BB962C8B-B14F-4D97-AF65-F5344CB8AC3E}">
        <p14:creationId xmlns:p14="http://schemas.microsoft.com/office/powerpoint/2010/main" val="28764221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4093029" y="429065"/>
            <a:ext cx="316085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r">
              <a:spcBef>
                <a:spcPct val="20000"/>
              </a:spcBef>
            </a:pPr>
            <a:r>
              <a:rPr lang="en-US" sz="4000" dirty="0">
                <a:solidFill>
                  <a:srgbClr val="002E6D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Contagious</a:t>
            </a:r>
          </a:p>
        </p:txBody>
      </p:sp>
      <p:pic>
        <p:nvPicPr>
          <p:cNvPr id="3" name="Picture 2" descr="A picture containing text, person, person, eating&#10;&#10;Description automatically generated">
            <a:extLst>
              <a:ext uri="{FF2B5EF4-FFF2-40B4-BE49-F238E27FC236}">
                <a16:creationId xmlns:a16="http://schemas.microsoft.com/office/drawing/2014/main" id="{FF0CE45F-5D52-BB13-7414-0CD31E13DC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029" y="1652588"/>
            <a:ext cx="3221868" cy="3221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3145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0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982107-64B7-422E-809F-8CAA7AAB7E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will this make me better?</a:t>
            </a:r>
          </a:p>
          <a:p>
            <a:endParaRPr lang="en-US" dirty="0"/>
          </a:p>
          <a:p>
            <a:r>
              <a:rPr lang="en-US" dirty="0"/>
              <a:t>How will I use this to help other people?</a:t>
            </a:r>
          </a:p>
          <a:p>
            <a:endParaRPr lang="en-US" dirty="0"/>
          </a:p>
          <a:p>
            <a:r>
              <a:rPr lang="en-US" dirty="0"/>
              <a:t>What action will I take to improve my situation?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791A133-499C-4E51-8EBD-FC2CCED1C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96875"/>
            <a:ext cx="8229600" cy="1143000"/>
          </a:xfrm>
        </p:spPr>
        <p:txBody>
          <a:bodyPr/>
          <a:lstStyle/>
          <a:p>
            <a:r>
              <a:rPr lang="en-US" dirty="0"/>
              <a:t>Reflection Questions</a:t>
            </a:r>
          </a:p>
        </p:txBody>
      </p:sp>
    </p:spTree>
    <p:extLst>
      <p:ext uri="{BB962C8B-B14F-4D97-AF65-F5344CB8AC3E}">
        <p14:creationId xmlns:p14="http://schemas.microsoft.com/office/powerpoint/2010/main" val="31195169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213</Words>
  <Application>Microsoft Office PowerPoint</Application>
  <PresentationFormat>Widescreen</PresentationFormat>
  <Paragraphs>66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Trebuchet MS</vt:lpstr>
      <vt:lpstr>Verdana</vt:lpstr>
      <vt:lpstr>1_Office Theme</vt:lpstr>
      <vt:lpstr>Leadership: Your Competitive Advantage</vt:lpstr>
      <vt:lpstr>PowerPoint Presentation</vt:lpstr>
      <vt:lpstr>PowerPoint Presentation</vt:lpstr>
      <vt:lpstr>Culture</vt:lpstr>
      <vt:lpstr>PowerPoint Presentation</vt:lpstr>
      <vt:lpstr>Elevating Engagement</vt:lpstr>
      <vt:lpstr>Care</vt:lpstr>
      <vt:lpstr>PowerPoint Presentation</vt:lpstr>
      <vt:lpstr>Reflection Questions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2023-02-28T21:39:22Z</dcterms:created>
  <dcterms:modified xsi:type="dcterms:W3CDTF">2023-02-28T21:39:43Z</dcterms:modified>
</cp:coreProperties>
</file>